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4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1" r:id="rId6"/>
    <p:sldId id="266" r:id="rId7"/>
    <p:sldId id="263" r:id="rId8"/>
    <p:sldId id="264" r:id="rId9"/>
    <p:sldId id="279" r:id="rId10"/>
    <p:sldId id="262" r:id="rId11"/>
    <p:sldId id="265" r:id="rId12"/>
    <p:sldId id="267" r:id="rId13"/>
    <p:sldId id="268" r:id="rId14"/>
    <p:sldId id="260" r:id="rId15"/>
    <p:sldId id="261" r:id="rId16"/>
    <p:sldId id="287" r:id="rId17"/>
    <p:sldId id="289" r:id="rId18"/>
    <p:sldId id="290" r:id="rId19"/>
    <p:sldId id="286" r:id="rId20"/>
    <p:sldId id="285" r:id="rId21"/>
    <p:sldId id="270" r:id="rId22"/>
    <p:sldId id="269" r:id="rId23"/>
    <p:sldId id="271" r:id="rId24"/>
    <p:sldId id="272" r:id="rId25"/>
    <p:sldId id="273" r:id="rId26"/>
    <p:sldId id="275" r:id="rId27"/>
    <p:sldId id="280" r:id="rId28"/>
    <p:sldId id="274" r:id="rId29"/>
  </p:sldIdLst>
  <p:sldSz cx="9144000" cy="6858000" type="screen4x3"/>
  <p:notesSz cx="7086600" cy="9372600"/>
  <p:embeddedFontLst>
    <p:embeddedFont>
      <p:font typeface="Aharoni" panose="02010803020104030203" pitchFamily="2" charset="-79"/>
      <p:bold r:id="rId31"/>
    </p:embeddedFont>
    <p:embeddedFont>
      <p:font typeface="Bree Serif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Segoe UI" panose="020B0502040204020203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V2ylyQosTHQvvYBUqWyGDF6t1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E33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C141BE-897D-42AC-9995-D2A7550FEB45}">
  <a:tblStyle styleId="{C1C141BE-897D-42AC-9995-D2A7550FEB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6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B4FF0-4DB4-4761-BD03-ECB38003956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57B20-29E1-4A3C-B7A7-99A4623E76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/>
            <a:t>Get a good night's rest and eat a healthy breakfast.</a:t>
          </a:r>
          <a:endParaRPr lang="en-US" sz="1400" b="1" dirty="0"/>
        </a:p>
      </dgm:t>
    </dgm:pt>
    <dgm:pt modelId="{67E5427E-313F-49F1-9905-056CF3840480}" type="parTrans" cxnId="{3C44B678-CC3B-4795-93A1-9D70B388DCAF}">
      <dgm:prSet/>
      <dgm:spPr/>
      <dgm:t>
        <a:bodyPr/>
        <a:lstStyle/>
        <a:p>
          <a:endParaRPr lang="en-US"/>
        </a:p>
      </dgm:t>
    </dgm:pt>
    <dgm:pt modelId="{A6563DA6-BBCE-4273-989C-2FFCDC518D4C}" type="sibTrans" cxnId="{3C44B678-CC3B-4795-93A1-9D70B388DCAF}">
      <dgm:prSet/>
      <dgm:spPr/>
      <dgm:t>
        <a:bodyPr/>
        <a:lstStyle/>
        <a:p>
          <a:endParaRPr lang="en-US"/>
        </a:p>
      </dgm:t>
    </dgm:pt>
    <dgm:pt modelId="{A6A03145-7E43-4252-AC19-A7AD1BCDDE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/>
            <a:t>Students come to school by 7:50 and are with the teacher at 8:00 PREPARED TO LEARN</a:t>
          </a:r>
          <a:r>
            <a:rPr lang="en-US" sz="1100" b="1" i="0" dirty="0"/>
            <a:t>. </a:t>
          </a:r>
          <a:endParaRPr lang="en-US" sz="1100" dirty="0"/>
        </a:p>
      </dgm:t>
    </dgm:pt>
    <dgm:pt modelId="{61034D11-940F-46B4-A500-2C7F517926D4}" type="parTrans" cxnId="{C7BB390D-8950-4986-9AED-047DA97145A7}">
      <dgm:prSet/>
      <dgm:spPr/>
      <dgm:t>
        <a:bodyPr/>
        <a:lstStyle/>
        <a:p>
          <a:endParaRPr lang="en-US"/>
        </a:p>
      </dgm:t>
    </dgm:pt>
    <dgm:pt modelId="{65034750-1F71-4632-A183-E2CEE4E5CA8F}" type="sibTrans" cxnId="{C7BB390D-8950-4986-9AED-047DA97145A7}">
      <dgm:prSet/>
      <dgm:spPr/>
      <dgm:t>
        <a:bodyPr/>
        <a:lstStyle/>
        <a:p>
          <a:endParaRPr lang="en-US"/>
        </a:p>
      </dgm:t>
    </dgm:pt>
    <dgm:pt modelId="{C0515F06-7ED2-444E-8911-1EF863E774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1" i="0" dirty="0">
              <a:solidFill>
                <a:schemeClr val="tx1"/>
              </a:solidFill>
            </a:rPr>
            <a:t>Make</a:t>
          </a:r>
          <a:r>
            <a:rPr lang="en-US" sz="1400" b="1" i="0" dirty="0"/>
            <a:t> illness the only excuse for absences</a:t>
          </a:r>
          <a:r>
            <a:rPr lang="en-US" sz="1200" b="1" i="0" dirty="0"/>
            <a:t>.</a:t>
          </a:r>
          <a:endParaRPr lang="en-US" sz="1200" b="1" dirty="0"/>
        </a:p>
      </dgm:t>
    </dgm:pt>
    <dgm:pt modelId="{FCDA4E61-6FF8-474B-A532-8CDF2F277BF8}" type="parTrans" cxnId="{0A38F13C-2036-4B5A-B576-4F820E3E24B9}">
      <dgm:prSet/>
      <dgm:spPr/>
      <dgm:t>
        <a:bodyPr/>
        <a:lstStyle/>
        <a:p>
          <a:endParaRPr lang="en-US"/>
        </a:p>
      </dgm:t>
    </dgm:pt>
    <dgm:pt modelId="{56352591-BF09-423E-9492-F8A5307027B2}" type="sibTrans" cxnId="{0A38F13C-2036-4B5A-B576-4F820E3E24B9}">
      <dgm:prSet/>
      <dgm:spPr/>
      <dgm:t>
        <a:bodyPr/>
        <a:lstStyle/>
        <a:p>
          <a:endParaRPr lang="en-US"/>
        </a:p>
      </dgm:t>
    </dgm:pt>
    <dgm:pt modelId="{24E54C57-85C5-4D5A-BBA7-99665EB358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Complete classwork and homework assignments on time</a:t>
          </a:r>
          <a:r>
            <a:rPr lang="en-US" b="0" i="0" dirty="0"/>
            <a:t>.</a:t>
          </a:r>
          <a:endParaRPr lang="en-US" dirty="0"/>
        </a:p>
      </dgm:t>
    </dgm:pt>
    <dgm:pt modelId="{E8B3D988-9F44-4219-AB57-D9B3D4ED2B7E}" type="parTrans" cxnId="{0BE914AB-7DBC-4BB9-80C3-9F7E184E83FA}">
      <dgm:prSet/>
      <dgm:spPr/>
      <dgm:t>
        <a:bodyPr/>
        <a:lstStyle/>
        <a:p>
          <a:endParaRPr lang="en-US"/>
        </a:p>
      </dgm:t>
    </dgm:pt>
    <dgm:pt modelId="{E96348C5-5498-4637-9D8C-B7DC6A6F2110}" type="sibTrans" cxnId="{0BE914AB-7DBC-4BB9-80C3-9F7E184E83FA}">
      <dgm:prSet/>
      <dgm:spPr/>
      <dgm:t>
        <a:bodyPr/>
        <a:lstStyle/>
        <a:p>
          <a:endParaRPr lang="en-US"/>
        </a:p>
      </dgm:t>
    </dgm:pt>
    <dgm:pt modelId="{B43797B2-6F4A-425A-9FB6-DB42EA870F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Read </a:t>
          </a:r>
          <a:r>
            <a:rPr lang="en-US" b="1"/>
            <a:t>20 </a:t>
          </a:r>
          <a:r>
            <a:rPr lang="en-US" b="1" i="0"/>
            <a:t>minutes every day in addition to regularly assigned homework.</a:t>
          </a:r>
          <a:endParaRPr lang="en-US"/>
        </a:p>
      </dgm:t>
    </dgm:pt>
    <dgm:pt modelId="{EF957BAA-AE58-48C7-8D5F-097EBD496763}" type="parTrans" cxnId="{983521CE-5D87-4DC1-910C-0D0485BF5A92}">
      <dgm:prSet/>
      <dgm:spPr/>
      <dgm:t>
        <a:bodyPr/>
        <a:lstStyle/>
        <a:p>
          <a:endParaRPr lang="en-US"/>
        </a:p>
      </dgm:t>
    </dgm:pt>
    <dgm:pt modelId="{2EE6BA22-79A3-40BA-B9C7-622E27B8D264}" type="sibTrans" cxnId="{983521CE-5D87-4DC1-910C-0D0485BF5A92}">
      <dgm:prSet/>
      <dgm:spPr/>
      <dgm:t>
        <a:bodyPr/>
        <a:lstStyle/>
        <a:p>
          <a:endParaRPr lang="en-US"/>
        </a:p>
      </dgm:t>
    </dgm:pt>
    <dgm:pt modelId="{C74835F8-812D-484A-9052-7EEF742A64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Memorize math facts to automaticity (study nightly). </a:t>
          </a:r>
          <a:endParaRPr lang="en-US" dirty="0"/>
        </a:p>
      </dgm:t>
    </dgm:pt>
    <dgm:pt modelId="{A8C5FCE3-8445-4CEC-8389-C0859ECE8502}" type="parTrans" cxnId="{C5142724-AC04-4AE1-BFF8-DA040E224B7A}">
      <dgm:prSet/>
      <dgm:spPr/>
      <dgm:t>
        <a:bodyPr/>
        <a:lstStyle/>
        <a:p>
          <a:endParaRPr lang="en-US"/>
        </a:p>
      </dgm:t>
    </dgm:pt>
    <dgm:pt modelId="{07215C02-FB1C-4373-BD85-0EEE80D78AC1}" type="sibTrans" cxnId="{C5142724-AC04-4AE1-BFF8-DA040E224B7A}">
      <dgm:prSet/>
      <dgm:spPr/>
      <dgm:t>
        <a:bodyPr/>
        <a:lstStyle/>
        <a:p>
          <a:endParaRPr lang="en-US"/>
        </a:p>
      </dgm:t>
    </dgm:pt>
    <dgm:pt modelId="{43D254AC-D96F-4A38-BBB0-41B4ABD26CD3}" type="pres">
      <dgm:prSet presAssocID="{CE3B4FF0-4DB4-4761-BD03-ECB380039569}" presName="root" presStyleCnt="0">
        <dgm:presLayoutVars>
          <dgm:dir/>
          <dgm:resizeHandles val="exact"/>
        </dgm:presLayoutVars>
      </dgm:prSet>
      <dgm:spPr/>
    </dgm:pt>
    <dgm:pt modelId="{45540552-F4EE-4CE5-B400-FBF2C7FFB696}" type="pres">
      <dgm:prSet presAssocID="{12857B20-29E1-4A3C-B7A7-99A4623E76E4}" presName="compNode" presStyleCnt="0"/>
      <dgm:spPr/>
    </dgm:pt>
    <dgm:pt modelId="{ECE0F29A-7BEF-4B8A-8274-032FFD4D27B9}" type="pres">
      <dgm:prSet presAssocID="{12857B20-29E1-4A3C-B7A7-99A4623E76E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D957BE6-FAA9-4D92-B092-E132F3FBC61B}" type="pres">
      <dgm:prSet presAssocID="{12857B20-29E1-4A3C-B7A7-99A4623E76E4}" presName="spaceRect" presStyleCnt="0"/>
      <dgm:spPr/>
    </dgm:pt>
    <dgm:pt modelId="{1F41CB56-5502-4D32-A6D8-5F13EC446EEE}" type="pres">
      <dgm:prSet presAssocID="{12857B20-29E1-4A3C-B7A7-99A4623E76E4}" presName="textRect" presStyleLbl="revTx" presStyleIdx="0" presStyleCnt="6">
        <dgm:presLayoutVars>
          <dgm:chMax val="1"/>
          <dgm:chPref val="1"/>
        </dgm:presLayoutVars>
      </dgm:prSet>
      <dgm:spPr/>
    </dgm:pt>
    <dgm:pt modelId="{89C77083-2597-49A5-8433-545411BA10CA}" type="pres">
      <dgm:prSet presAssocID="{A6563DA6-BBCE-4273-989C-2FFCDC518D4C}" presName="sibTrans" presStyleCnt="0"/>
      <dgm:spPr/>
    </dgm:pt>
    <dgm:pt modelId="{0CABB4EF-31B3-4FE6-B92F-3A9E8EA8C7FC}" type="pres">
      <dgm:prSet presAssocID="{A6A03145-7E43-4252-AC19-A7AD1BCDDEE6}" presName="compNode" presStyleCnt="0"/>
      <dgm:spPr/>
    </dgm:pt>
    <dgm:pt modelId="{9181D0E7-B3AF-48C5-970C-56B621543199}" type="pres">
      <dgm:prSet presAssocID="{A6A03145-7E43-4252-AC19-A7AD1BCDDEE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106A71D-5C35-4277-8102-4354F84E66AC}" type="pres">
      <dgm:prSet presAssocID="{A6A03145-7E43-4252-AC19-A7AD1BCDDEE6}" presName="spaceRect" presStyleCnt="0"/>
      <dgm:spPr/>
    </dgm:pt>
    <dgm:pt modelId="{E6C70DA6-6D3F-4BCB-8080-E54CCA15EA15}" type="pres">
      <dgm:prSet presAssocID="{A6A03145-7E43-4252-AC19-A7AD1BCDDEE6}" presName="textRect" presStyleLbl="revTx" presStyleIdx="1" presStyleCnt="6">
        <dgm:presLayoutVars>
          <dgm:chMax val="1"/>
          <dgm:chPref val="1"/>
        </dgm:presLayoutVars>
      </dgm:prSet>
      <dgm:spPr/>
    </dgm:pt>
    <dgm:pt modelId="{E8F5C413-A46E-41EB-9DCF-A6A1730438F9}" type="pres">
      <dgm:prSet presAssocID="{65034750-1F71-4632-A183-E2CEE4E5CA8F}" presName="sibTrans" presStyleCnt="0"/>
      <dgm:spPr/>
    </dgm:pt>
    <dgm:pt modelId="{1DBBB4BE-82E8-45C4-B72B-087E639E1BB1}" type="pres">
      <dgm:prSet presAssocID="{C0515F06-7ED2-444E-8911-1EF863E774ED}" presName="compNode" presStyleCnt="0"/>
      <dgm:spPr/>
    </dgm:pt>
    <dgm:pt modelId="{9E735990-5895-48BF-8089-D3A7CA7C31E1}" type="pres">
      <dgm:prSet presAssocID="{C0515F06-7ED2-444E-8911-1EF863E774E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22F77FB-C0B8-43E0-8325-900318260110}" type="pres">
      <dgm:prSet presAssocID="{C0515F06-7ED2-444E-8911-1EF863E774ED}" presName="spaceRect" presStyleCnt="0"/>
      <dgm:spPr/>
    </dgm:pt>
    <dgm:pt modelId="{6EF08664-0DBA-41E9-9475-78DF0AB3A109}" type="pres">
      <dgm:prSet presAssocID="{C0515F06-7ED2-444E-8911-1EF863E774ED}" presName="textRect" presStyleLbl="revTx" presStyleIdx="2" presStyleCnt="6">
        <dgm:presLayoutVars>
          <dgm:chMax val="1"/>
          <dgm:chPref val="1"/>
        </dgm:presLayoutVars>
      </dgm:prSet>
      <dgm:spPr/>
    </dgm:pt>
    <dgm:pt modelId="{B3AAA90D-1B41-4725-961A-45260FC7B73D}" type="pres">
      <dgm:prSet presAssocID="{56352591-BF09-423E-9492-F8A5307027B2}" presName="sibTrans" presStyleCnt="0"/>
      <dgm:spPr/>
    </dgm:pt>
    <dgm:pt modelId="{780274B0-F8CB-43AC-B5A0-E1792056C989}" type="pres">
      <dgm:prSet presAssocID="{24E54C57-85C5-4D5A-BBA7-99665EB358FA}" presName="compNode" presStyleCnt="0"/>
      <dgm:spPr/>
    </dgm:pt>
    <dgm:pt modelId="{1E50F3A4-9C1C-4635-A28D-9BA4D55447AB}" type="pres">
      <dgm:prSet presAssocID="{24E54C57-85C5-4D5A-BBA7-99665EB358FA}" presName="iconRect" presStyleLbl="node1" presStyleIdx="3" presStyleCnt="6" custLinFactX="-231466" custLinFactY="106920" custLinFactNeighborX="-300000" custLinFactNeighborY="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7CDE4BF-E494-4DED-BC7E-0F3AB988F42C}" type="pres">
      <dgm:prSet presAssocID="{24E54C57-85C5-4D5A-BBA7-99665EB358FA}" presName="spaceRect" presStyleCnt="0"/>
      <dgm:spPr/>
    </dgm:pt>
    <dgm:pt modelId="{42202061-6494-4FCC-9D0E-4B861DDFA795}" type="pres">
      <dgm:prSet presAssocID="{24E54C57-85C5-4D5A-BBA7-99665EB358FA}" presName="textRect" presStyleLbl="revTx" presStyleIdx="3" presStyleCnt="6">
        <dgm:presLayoutVars>
          <dgm:chMax val="1"/>
          <dgm:chPref val="1"/>
        </dgm:presLayoutVars>
      </dgm:prSet>
      <dgm:spPr/>
    </dgm:pt>
    <dgm:pt modelId="{D8F2B4B6-D418-40F7-BB7E-C6D4AAA6CAE4}" type="pres">
      <dgm:prSet presAssocID="{E96348C5-5498-4637-9D8C-B7DC6A6F2110}" presName="sibTrans" presStyleCnt="0"/>
      <dgm:spPr/>
    </dgm:pt>
    <dgm:pt modelId="{CD45746E-1E86-4D33-8706-14B6598A1A01}" type="pres">
      <dgm:prSet presAssocID="{B43797B2-6F4A-425A-9FB6-DB42EA870FA3}" presName="compNode" presStyleCnt="0"/>
      <dgm:spPr/>
    </dgm:pt>
    <dgm:pt modelId="{F0DEC106-99BF-4330-AC9E-DC486CB1FB24}" type="pres">
      <dgm:prSet presAssocID="{B43797B2-6F4A-425A-9FB6-DB42EA870FA3}" presName="iconRect" presStyleLbl="node1" presStyleIdx="4" presStyleCnt="6" custLinFactX="218228" custLinFactY="-105420" custLinFactNeighborX="300000" custLinFactNeighborY="-2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8F60D63-C8E7-4509-BF87-761662408EB4}" type="pres">
      <dgm:prSet presAssocID="{B43797B2-6F4A-425A-9FB6-DB42EA870FA3}" presName="spaceRect" presStyleCnt="0"/>
      <dgm:spPr/>
    </dgm:pt>
    <dgm:pt modelId="{0BE6A0B1-36D5-4B68-AB99-C75086795123}" type="pres">
      <dgm:prSet presAssocID="{B43797B2-6F4A-425A-9FB6-DB42EA870FA3}" presName="textRect" presStyleLbl="revTx" presStyleIdx="4" presStyleCnt="6">
        <dgm:presLayoutVars>
          <dgm:chMax val="1"/>
          <dgm:chPref val="1"/>
        </dgm:presLayoutVars>
      </dgm:prSet>
      <dgm:spPr/>
    </dgm:pt>
    <dgm:pt modelId="{76E248BA-A0DB-46B2-B798-FA35C46E5AFA}" type="pres">
      <dgm:prSet presAssocID="{2EE6BA22-79A3-40BA-B9C7-622E27B8D264}" presName="sibTrans" presStyleCnt="0"/>
      <dgm:spPr/>
    </dgm:pt>
    <dgm:pt modelId="{497AE82C-FE14-4073-93FD-83A0E8A56BC8}" type="pres">
      <dgm:prSet presAssocID="{C74835F8-812D-484A-9052-7EEF742A6445}" presName="compNode" presStyleCnt="0"/>
      <dgm:spPr/>
    </dgm:pt>
    <dgm:pt modelId="{F71FC56B-3955-413D-952E-82630F3F5BBD}" type="pres">
      <dgm:prSet presAssocID="{C74835F8-812D-484A-9052-7EEF742A644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D8CABD51-9C35-4EE1-A77C-A23A3C84A630}" type="pres">
      <dgm:prSet presAssocID="{C74835F8-812D-484A-9052-7EEF742A6445}" presName="spaceRect" presStyleCnt="0"/>
      <dgm:spPr/>
    </dgm:pt>
    <dgm:pt modelId="{81ABE68E-A095-44BC-BF2F-5E8CB39254CD}" type="pres">
      <dgm:prSet presAssocID="{C74835F8-812D-484A-9052-7EEF742A644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A46BF0B-E098-43E7-B0AF-2AF1FA69AB10}" type="presOf" srcId="{A6A03145-7E43-4252-AC19-A7AD1BCDDEE6}" destId="{E6C70DA6-6D3F-4BCB-8080-E54CCA15EA15}" srcOrd="0" destOrd="0" presId="urn:microsoft.com/office/officeart/2018/2/layout/IconLabelList"/>
    <dgm:cxn modelId="{C7BB390D-8950-4986-9AED-047DA97145A7}" srcId="{CE3B4FF0-4DB4-4761-BD03-ECB380039569}" destId="{A6A03145-7E43-4252-AC19-A7AD1BCDDEE6}" srcOrd="1" destOrd="0" parTransId="{61034D11-940F-46B4-A500-2C7F517926D4}" sibTransId="{65034750-1F71-4632-A183-E2CEE4E5CA8F}"/>
    <dgm:cxn modelId="{C5142724-AC04-4AE1-BFF8-DA040E224B7A}" srcId="{CE3B4FF0-4DB4-4761-BD03-ECB380039569}" destId="{C74835F8-812D-484A-9052-7EEF742A6445}" srcOrd="5" destOrd="0" parTransId="{A8C5FCE3-8445-4CEC-8389-C0859ECE8502}" sibTransId="{07215C02-FB1C-4373-BD85-0EEE80D78AC1}"/>
    <dgm:cxn modelId="{30A64725-F22A-431C-B897-0003B4F6B4C2}" type="presOf" srcId="{12857B20-29E1-4A3C-B7A7-99A4623E76E4}" destId="{1F41CB56-5502-4D32-A6D8-5F13EC446EEE}" srcOrd="0" destOrd="0" presId="urn:microsoft.com/office/officeart/2018/2/layout/IconLabelList"/>
    <dgm:cxn modelId="{1ED5343A-4C3E-4F4C-9D7B-E106AC13CB7C}" type="presOf" srcId="{B43797B2-6F4A-425A-9FB6-DB42EA870FA3}" destId="{0BE6A0B1-36D5-4B68-AB99-C75086795123}" srcOrd="0" destOrd="0" presId="urn:microsoft.com/office/officeart/2018/2/layout/IconLabelList"/>
    <dgm:cxn modelId="{0A38F13C-2036-4B5A-B576-4F820E3E24B9}" srcId="{CE3B4FF0-4DB4-4761-BD03-ECB380039569}" destId="{C0515F06-7ED2-444E-8911-1EF863E774ED}" srcOrd="2" destOrd="0" parTransId="{FCDA4E61-6FF8-474B-A532-8CDF2F277BF8}" sibTransId="{56352591-BF09-423E-9492-F8A5307027B2}"/>
    <dgm:cxn modelId="{E622C870-F4A6-4FCB-A729-DD56AEDE5F41}" type="presOf" srcId="{C74835F8-812D-484A-9052-7EEF742A6445}" destId="{81ABE68E-A095-44BC-BF2F-5E8CB39254CD}" srcOrd="0" destOrd="0" presId="urn:microsoft.com/office/officeart/2018/2/layout/IconLabelList"/>
    <dgm:cxn modelId="{3C44B678-CC3B-4795-93A1-9D70B388DCAF}" srcId="{CE3B4FF0-4DB4-4761-BD03-ECB380039569}" destId="{12857B20-29E1-4A3C-B7A7-99A4623E76E4}" srcOrd="0" destOrd="0" parTransId="{67E5427E-313F-49F1-9905-056CF3840480}" sibTransId="{A6563DA6-BBCE-4273-989C-2FFCDC518D4C}"/>
    <dgm:cxn modelId="{2E84DB91-AF39-4D41-ABCA-3DE79E63D005}" type="presOf" srcId="{C0515F06-7ED2-444E-8911-1EF863E774ED}" destId="{6EF08664-0DBA-41E9-9475-78DF0AB3A109}" srcOrd="0" destOrd="0" presId="urn:microsoft.com/office/officeart/2018/2/layout/IconLabelList"/>
    <dgm:cxn modelId="{0BE914AB-7DBC-4BB9-80C3-9F7E184E83FA}" srcId="{CE3B4FF0-4DB4-4761-BD03-ECB380039569}" destId="{24E54C57-85C5-4D5A-BBA7-99665EB358FA}" srcOrd="3" destOrd="0" parTransId="{E8B3D988-9F44-4219-AB57-D9B3D4ED2B7E}" sibTransId="{E96348C5-5498-4637-9D8C-B7DC6A6F2110}"/>
    <dgm:cxn modelId="{480728BD-F9BC-42A2-8A8E-A5C9B601D536}" type="presOf" srcId="{24E54C57-85C5-4D5A-BBA7-99665EB358FA}" destId="{42202061-6494-4FCC-9D0E-4B861DDFA795}" srcOrd="0" destOrd="0" presId="urn:microsoft.com/office/officeart/2018/2/layout/IconLabelList"/>
    <dgm:cxn modelId="{AA211ACD-1209-4249-B17A-320FD52392CF}" type="presOf" srcId="{CE3B4FF0-4DB4-4761-BD03-ECB380039569}" destId="{43D254AC-D96F-4A38-BBB0-41B4ABD26CD3}" srcOrd="0" destOrd="0" presId="urn:microsoft.com/office/officeart/2018/2/layout/IconLabelList"/>
    <dgm:cxn modelId="{983521CE-5D87-4DC1-910C-0D0485BF5A92}" srcId="{CE3B4FF0-4DB4-4761-BD03-ECB380039569}" destId="{B43797B2-6F4A-425A-9FB6-DB42EA870FA3}" srcOrd="4" destOrd="0" parTransId="{EF957BAA-AE58-48C7-8D5F-097EBD496763}" sibTransId="{2EE6BA22-79A3-40BA-B9C7-622E27B8D264}"/>
    <dgm:cxn modelId="{3EA181B0-FBE9-42BC-84F6-2F48175409F1}" type="presParOf" srcId="{43D254AC-D96F-4A38-BBB0-41B4ABD26CD3}" destId="{45540552-F4EE-4CE5-B400-FBF2C7FFB696}" srcOrd="0" destOrd="0" presId="urn:microsoft.com/office/officeart/2018/2/layout/IconLabelList"/>
    <dgm:cxn modelId="{8B5286E0-C646-4F6A-A4B5-E118C550C8D2}" type="presParOf" srcId="{45540552-F4EE-4CE5-B400-FBF2C7FFB696}" destId="{ECE0F29A-7BEF-4B8A-8274-032FFD4D27B9}" srcOrd="0" destOrd="0" presId="urn:microsoft.com/office/officeart/2018/2/layout/IconLabelList"/>
    <dgm:cxn modelId="{F0B52640-63F2-4615-8798-B11FE97D1C7B}" type="presParOf" srcId="{45540552-F4EE-4CE5-B400-FBF2C7FFB696}" destId="{DD957BE6-FAA9-4D92-B092-E132F3FBC61B}" srcOrd="1" destOrd="0" presId="urn:microsoft.com/office/officeart/2018/2/layout/IconLabelList"/>
    <dgm:cxn modelId="{71FF92C1-BF66-471B-835C-45728D943EA4}" type="presParOf" srcId="{45540552-F4EE-4CE5-B400-FBF2C7FFB696}" destId="{1F41CB56-5502-4D32-A6D8-5F13EC446EEE}" srcOrd="2" destOrd="0" presId="urn:microsoft.com/office/officeart/2018/2/layout/IconLabelList"/>
    <dgm:cxn modelId="{5BEB59B6-6318-43B5-B99B-EE91DEFF0166}" type="presParOf" srcId="{43D254AC-D96F-4A38-BBB0-41B4ABD26CD3}" destId="{89C77083-2597-49A5-8433-545411BA10CA}" srcOrd="1" destOrd="0" presId="urn:microsoft.com/office/officeart/2018/2/layout/IconLabelList"/>
    <dgm:cxn modelId="{D2D00647-A0CC-488B-A145-74B7F70067CA}" type="presParOf" srcId="{43D254AC-D96F-4A38-BBB0-41B4ABD26CD3}" destId="{0CABB4EF-31B3-4FE6-B92F-3A9E8EA8C7FC}" srcOrd="2" destOrd="0" presId="urn:microsoft.com/office/officeart/2018/2/layout/IconLabelList"/>
    <dgm:cxn modelId="{0B2E4F3A-8823-4EDA-883D-E7CD4B68C373}" type="presParOf" srcId="{0CABB4EF-31B3-4FE6-B92F-3A9E8EA8C7FC}" destId="{9181D0E7-B3AF-48C5-970C-56B621543199}" srcOrd="0" destOrd="0" presId="urn:microsoft.com/office/officeart/2018/2/layout/IconLabelList"/>
    <dgm:cxn modelId="{B0F6FC3B-4C91-406F-8C59-A50BA0CEA898}" type="presParOf" srcId="{0CABB4EF-31B3-4FE6-B92F-3A9E8EA8C7FC}" destId="{7106A71D-5C35-4277-8102-4354F84E66AC}" srcOrd="1" destOrd="0" presId="urn:microsoft.com/office/officeart/2018/2/layout/IconLabelList"/>
    <dgm:cxn modelId="{626BC6F4-383D-4E75-B3BD-B9DDF69F5F3F}" type="presParOf" srcId="{0CABB4EF-31B3-4FE6-B92F-3A9E8EA8C7FC}" destId="{E6C70DA6-6D3F-4BCB-8080-E54CCA15EA15}" srcOrd="2" destOrd="0" presId="urn:microsoft.com/office/officeart/2018/2/layout/IconLabelList"/>
    <dgm:cxn modelId="{A40F0B5E-E74F-4146-8D13-EE5A571F2603}" type="presParOf" srcId="{43D254AC-D96F-4A38-BBB0-41B4ABD26CD3}" destId="{E8F5C413-A46E-41EB-9DCF-A6A1730438F9}" srcOrd="3" destOrd="0" presId="urn:microsoft.com/office/officeart/2018/2/layout/IconLabelList"/>
    <dgm:cxn modelId="{E25485A9-ABEC-4D9C-9EF7-EFA98720592E}" type="presParOf" srcId="{43D254AC-D96F-4A38-BBB0-41B4ABD26CD3}" destId="{1DBBB4BE-82E8-45C4-B72B-087E639E1BB1}" srcOrd="4" destOrd="0" presId="urn:microsoft.com/office/officeart/2018/2/layout/IconLabelList"/>
    <dgm:cxn modelId="{ED0C11DD-B831-45F5-B44A-84E308B216C7}" type="presParOf" srcId="{1DBBB4BE-82E8-45C4-B72B-087E639E1BB1}" destId="{9E735990-5895-48BF-8089-D3A7CA7C31E1}" srcOrd="0" destOrd="0" presId="urn:microsoft.com/office/officeart/2018/2/layout/IconLabelList"/>
    <dgm:cxn modelId="{EFB63D85-1794-45C8-874B-A2BFA5CF0621}" type="presParOf" srcId="{1DBBB4BE-82E8-45C4-B72B-087E639E1BB1}" destId="{722F77FB-C0B8-43E0-8325-900318260110}" srcOrd="1" destOrd="0" presId="urn:microsoft.com/office/officeart/2018/2/layout/IconLabelList"/>
    <dgm:cxn modelId="{690CAA30-9382-4E64-BBC5-CA4AEF818D3F}" type="presParOf" srcId="{1DBBB4BE-82E8-45C4-B72B-087E639E1BB1}" destId="{6EF08664-0DBA-41E9-9475-78DF0AB3A109}" srcOrd="2" destOrd="0" presId="urn:microsoft.com/office/officeart/2018/2/layout/IconLabelList"/>
    <dgm:cxn modelId="{9D6619E5-A6B0-4F2B-B869-B9D4B7B23DBA}" type="presParOf" srcId="{43D254AC-D96F-4A38-BBB0-41B4ABD26CD3}" destId="{B3AAA90D-1B41-4725-961A-45260FC7B73D}" srcOrd="5" destOrd="0" presId="urn:microsoft.com/office/officeart/2018/2/layout/IconLabelList"/>
    <dgm:cxn modelId="{B65612F1-C6FB-4EF0-92B8-ABC6BEB61EA8}" type="presParOf" srcId="{43D254AC-D96F-4A38-BBB0-41B4ABD26CD3}" destId="{780274B0-F8CB-43AC-B5A0-E1792056C989}" srcOrd="6" destOrd="0" presId="urn:microsoft.com/office/officeart/2018/2/layout/IconLabelList"/>
    <dgm:cxn modelId="{635B702B-5A66-466A-8743-62906F976249}" type="presParOf" srcId="{780274B0-F8CB-43AC-B5A0-E1792056C989}" destId="{1E50F3A4-9C1C-4635-A28D-9BA4D55447AB}" srcOrd="0" destOrd="0" presId="urn:microsoft.com/office/officeart/2018/2/layout/IconLabelList"/>
    <dgm:cxn modelId="{B0D346C3-A990-49D2-8C0C-B3B4D5D9EA3B}" type="presParOf" srcId="{780274B0-F8CB-43AC-B5A0-E1792056C989}" destId="{F7CDE4BF-E494-4DED-BC7E-0F3AB988F42C}" srcOrd="1" destOrd="0" presId="urn:microsoft.com/office/officeart/2018/2/layout/IconLabelList"/>
    <dgm:cxn modelId="{E4592B48-BB89-42E5-AD83-3B27E3BECA05}" type="presParOf" srcId="{780274B0-F8CB-43AC-B5A0-E1792056C989}" destId="{42202061-6494-4FCC-9D0E-4B861DDFA795}" srcOrd="2" destOrd="0" presId="urn:microsoft.com/office/officeart/2018/2/layout/IconLabelList"/>
    <dgm:cxn modelId="{86CFFFFF-EF8C-46D5-A53F-919EB2234DC0}" type="presParOf" srcId="{43D254AC-D96F-4A38-BBB0-41B4ABD26CD3}" destId="{D8F2B4B6-D418-40F7-BB7E-C6D4AAA6CAE4}" srcOrd="7" destOrd="0" presId="urn:microsoft.com/office/officeart/2018/2/layout/IconLabelList"/>
    <dgm:cxn modelId="{68ADE3E2-D4D9-40F7-90B2-CD4248F7AED4}" type="presParOf" srcId="{43D254AC-D96F-4A38-BBB0-41B4ABD26CD3}" destId="{CD45746E-1E86-4D33-8706-14B6598A1A01}" srcOrd="8" destOrd="0" presId="urn:microsoft.com/office/officeart/2018/2/layout/IconLabelList"/>
    <dgm:cxn modelId="{1C4796EC-40FC-48D1-8C63-97E409CC89D3}" type="presParOf" srcId="{CD45746E-1E86-4D33-8706-14B6598A1A01}" destId="{F0DEC106-99BF-4330-AC9E-DC486CB1FB24}" srcOrd="0" destOrd="0" presId="urn:microsoft.com/office/officeart/2018/2/layout/IconLabelList"/>
    <dgm:cxn modelId="{B072D3FF-265C-4A97-AF87-EDC1A3A04304}" type="presParOf" srcId="{CD45746E-1E86-4D33-8706-14B6598A1A01}" destId="{38F60D63-C8E7-4509-BF87-761662408EB4}" srcOrd="1" destOrd="0" presId="urn:microsoft.com/office/officeart/2018/2/layout/IconLabelList"/>
    <dgm:cxn modelId="{89F8FAC9-4905-4209-9EE0-A11299BB5341}" type="presParOf" srcId="{CD45746E-1E86-4D33-8706-14B6598A1A01}" destId="{0BE6A0B1-36D5-4B68-AB99-C75086795123}" srcOrd="2" destOrd="0" presId="urn:microsoft.com/office/officeart/2018/2/layout/IconLabelList"/>
    <dgm:cxn modelId="{0AA94800-2AC8-4BA4-9117-4B9B98705BBF}" type="presParOf" srcId="{43D254AC-D96F-4A38-BBB0-41B4ABD26CD3}" destId="{76E248BA-A0DB-46B2-B798-FA35C46E5AFA}" srcOrd="9" destOrd="0" presId="urn:microsoft.com/office/officeart/2018/2/layout/IconLabelList"/>
    <dgm:cxn modelId="{531D0136-FC1C-4073-B8BF-D532E0954A77}" type="presParOf" srcId="{43D254AC-D96F-4A38-BBB0-41B4ABD26CD3}" destId="{497AE82C-FE14-4073-93FD-83A0E8A56BC8}" srcOrd="10" destOrd="0" presId="urn:microsoft.com/office/officeart/2018/2/layout/IconLabelList"/>
    <dgm:cxn modelId="{3AF9039D-9476-40F2-BC35-A9D143B3AA7F}" type="presParOf" srcId="{497AE82C-FE14-4073-93FD-83A0E8A56BC8}" destId="{F71FC56B-3955-413D-952E-82630F3F5BBD}" srcOrd="0" destOrd="0" presId="urn:microsoft.com/office/officeart/2018/2/layout/IconLabelList"/>
    <dgm:cxn modelId="{533F19E4-6266-455F-8EDB-2381CEA7796D}" type="presParOf" srcId="{497AE82C-FE14-4073-93FD-83A0E8A56BC8}" destId="{D8CABD51-9C35-4EE1-A77C-A23A3C84A630}" srcOrd="1" destOrd="0" presId="urn:microsoft.com/office/officeart/2018/2/layout/IconLabelList"/>
    <dgm:cxn modelId="{57D4CBC7-C392-43C0-8D68-CCBCF8E36FA4}" type="presParOf" srcId="{497AE82C-FE14-4073-93FD-83A0E8A56BC8}" destId="{81ABE68E-A095-44BC-BF2F-5E8CB39254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1E6D8-3565-4041-A69E-E1D95B864FF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A6630D-A414-4F2B-90C7-B11985495462}">
      <dgm:prSet/>
      <dgm:spPr/>
      <dgm:t>
        <a:bodyPr/>
        <a:lstStyle/>
        <a:p>
          <a:r>
            <a:rPr lang="en-US" b="0" i="0"/>
            <a:t>Focus will be on: </a:t>
          </a:r>
          <a:endParaRPr lang="en-US"/>
        </a:p>
      </dgm:t>
    </dgm:pt>
    <dgm:pt modelId="{04FCD2D1-6354-47B9-B473-250A42DA72DC}" type="parTrans" cxnId="{5ABA9D4E-D52F-4C50-884D-922C41265F7C}">
      <dgm:prSet/>
      <dgm:spPr/>
      <dgm:t>
        <a:bodyPr/>
        <a:lstStyle/>
        <a:p>
          <a:endParaRPr lang="en-US"/>
        </a:p>
      </dgm:t>
    </dgm:pt>
    <dgm:pt modelId="{2EE8B537-01AD-48E2-A558-DD88EF86760B}" type="sibTrans" cxnId="{5ABA9D4E-D52F-4C50-884D-922C41265F7C}">
      <dgm:prSet/>
      <dgm:spPr/>
      <dgm:t>
        <a:bodyPr/>
        <a:lstStyle/>
        <a:p>
          <a:endParaRPr lang="en-US"/>
        </a:p>
      </dgm:t>
    </dgm:pt>
    <dgm:pt modelId="{B32791D0-8EE4-482A-A800-ED36912C0104}">
      <dgm:prSet/>
      <dgm:spPr/>
      <dgm:t>
        <a:bodyPr/>
        <a:lstStyle/>
        <a:p>
          <a:r>
            <a:rPr lang="en-US" b="1" i="0" dirty="0">
              <a:latin typeface="Century Gothic" panose="020B0502020202020204" pitchFamily="34" charset="0"/>
            </a:rPr>
            <a:t>Operation and Algebraic Thinking</a:t>
          </a:r>
          <a:endParaRPr lang="en-US" b="1" dirty="0">
            <a:latin typeface="Century Gothic" panose="020B0502020202020204" pitchFamily="34" charset="0"/>
          </a:endParaRPr>
        </a:p>
      </dgm:t>
    </dgm:pt>
    <dgm:pt modelId="{9033479C-A75C-4335-866A-1864D17F6C5D}" type="parTrans" cxnId="{1B7079F0-4558-4469-8CA8-5F55C3A66E04}">
      <dgm:prSet/>
      <dgm:spPr/>
      <dgm:t>
        <a:bodyPr/>
        <a:lstStyle/>
        <a:p>
          <a:endParaRPr lang="en-US"/>
        </a:p>
      </dgm:t>
    </dgm:pt>
    <dgm:pt modelId="{0ED150BF-E5F1-47A6-8905-7A434A5AC6EE}" type="sibTrans" cxnId="{1B7079F0-4558-4469-8CA8-5F55C3A66E04}">
      <dgm:prSet/>
      <dgm:spPr/>
      <dgm:t>
        <a:bodyPr/>
        <a:lstStyle/>
        <a:p>
          <a:endParaRPr lang="en-US"/>
        </a:p>
      </dgm:t>
    </dgm:pt>
    <dgm:pt modelId="{08A532AF-BBA0-4441-981D-2CBFB203D343}">
      <dgm:prSet/>
      <dgm:spPr/>
      <dgm:t>
        <a:bodyPr/>
        <a:lstStyle/>
        <a:p>
          <a:r>
            <a:rPr lang="en-US" b="1" i="0" dirty="0">
              <a:latin typeface="Century Gothic" panose="020B0502020202020204" pitchFamily="34" charset="0"/>
            </a:rPr>
            <a:t>Numbers and Operations in Base Ten</a:t>
          </a:r>
          <a:endParaRPr lang="en-US" b="1" dirty="0">
            <a:latin typeface="Century Gothic" panose="020B0502020202020204" pitchFamily="34" charset="0"/>
          </a:endParaRPr>
        </a:p>
      </dgm:t>
    </dgm:pt>
    <dgm:pt modelId="{BE0EAAC5-F60C-4F65-8299-0C37BC987B82}" type="parTrans" cxnId="{2AA03056-25B9-47FC-8FCF-9CB006CEF319}">
      <dgm:prSet/>
      <dgm:spPr/>
      <dgm:t>
        <a:bodyPr/>
        <a:lstStyle/>
        <a:p>
          <a:endParaRPr lang="en-US"/>
        </a:p>
      </dgm:t>
    </dgm:pt>
    <dgm:pt modelId="{7A5EFB85-9ABD-40D8-8C38-2F7057EBFF49}" type="sibTrans" cxnId="{2AA03056-25B9-47FC-8FCF-9CB006CEF319}">
      <dgm:prSet/>
      <dgm:spPr/>
      <dgm:t>
        <a:bodyPr/>
        <a:lstStyle/>
        <a:p>
          <a:endParaRPr lang="en-US"/>
        </a:p>
      </dgm:t>
    </dgm:pt>
    <dgm:pt modelId="{EF17A8F9-C6E3-486B-AFD5-18F69B4A6F1D}">
      <dgm:prSet/>
      <dgm:spPr/>
      <dgm:t>
        <a:bodyPr/>
        <a:lstStyle/>
        <a:p>
          <a:r>
            <a:rPr lang="en-US" b="1" i="0" dirty="0">
              <a:latin typeface="Century Gothic" panose="020B0502020202020204" pitchFamily="34" charset="0"/>
            </a:rPr>
            <a:t>Measurement and Data</a:t>
          </a:r>
          <a:endParaRPr lang="en-US" b="1" dirty="0">
            <a:latin typeface="Century Gothic" panose="020B0502020202020204" pitchFamily="34" charset="0"/>
          </a:endParaRPr>
        </a:p>
      </dgm:t>
    </dgm:pt>
    <dgm:pt modelId="{D044C468-0F93-4ABD-8524-9E3647F730D5}" type="parTrans" cxnId="{496985F9-5E32-4003-BD0A-F812F80F3145}">
      <dgm:prSet/>
      <dgm:spPr/>
      <dgm:t>
        <a:bodyPr/>
        <a:lstStyle/>
        <a:p>
          <a:endParaRPr lang="en-US"/>
        </a:p>
      </dgm:t>
    </dgm:pt>
    <dgm:pt modelId="{0B62691C-9638-4491-BAB4-E536539ACB3D}" type="sibTrans" cxnId="{496985F9-5E32-4003-BD0A-F812F80F3145}">
      <dgm:prSet/>
      <dgm:spPr/>
      <dgm:t>
        <a:bodyPr/>
        <a:lstStyle/>
        <a:p>
          <a:endParaRPr lang="en-US"/>
        </a:p>
      </dgm:t>
    </dgm:pt>
    <dgm:pt modelId="{4E61147F-A360-4CD9-B8F2-8F3681C6F5CE}">
      <dgm:prSet/>
      <dgm:spPr/>
      <dgm:t>
        <a:bodyPr/>
        <a:lstStyle/>
        <a:p>
          <a:r>
            <a:rPr lang="en-US" b="1" i="0" dirty="0">
              <a:latin typeface="Century Gothic" panose="020B0502020202020204" pitchFamily="34" charset="0"/>
            </a:rPr>
            <a:t>Geometry </a:t>
          </a:r>
          <a:endParaRPr lang="en-US" b="1" dirty="0">
            <a:latin typeface="Century Gothic" panose="020B0502020202020204" pitchFamily="34" charset="0"/>
          </a:endParaRPr>
        </a:p>
      </dgm:t>
    </dgm:pt>
    <dgm:pt modelId="{4DEA1B3D-B365-43DD-B3CD-6658D22A6CF9}" type="parTrans" cxnId="{D9A3F906-B597-43A0-AA88-F48D6896B48B}">
      <dgm:prSet/>
      <dgm:spPr/>
      <dgm:t>
        <a:bodyPr/>
        <a:lstStyle/>
        <a:p>
          <a:endParaRPr lang="en-US"/>
        </a:p>
      </dgm:t>
    </dgm:pt>
    <dgm:pt modelId="{93F7BAAC-625A-4A5E-821A-58AC6D107CD5}" type="sibTrans" cxnId="{D9A3F906-B597-43A0-AA88-F48D6896B48B}">
      <dgm:prSet/>
      <dgm:spPr/>
      <dgm:t>
        <a:bodyPr/>
        <a:lstStyle/>
        <a:p>
          <a:endParaRPr lang="en-US"/>
        </a:p>
      </dgm:t>
    </dgm:pt>
    <dgm:pt modelId="{E57B1B9D-7276-4977-B789-E793477137FB}">
      <dgm:prSet/>
      <dgm:spPr/>
      <dgm:t>
        <a:bodyPr/>
        <a:lstStyle/>
        <a:p>
          <a:r>
            <a:rPr lang="en-US" b="0" i="0"/>
            <a:t>Online Access:</a:t>
          </a:r>
          <a:endParaRPr lang="en-US"/>
        </a:p>
      </dgm:t>
    </dgm:pt>
    <dgm:pt modelId="{75BB2073-A341-4B16-BF67-E064FAA6DAEF}" type="parTrans" cxnId="{427577EF-3CFA-499A-A9AC-7DB72C25AF1F}">
      <dgm:prSet/>
      <dgm:spPr/>
      <dgm:t>
        <a:bodyPr/>
        <a:lstStyle/>
        <a:p>
          <a:endParaRPr lang="en-US"/>
        </a:p>
      </dgm:t>
    </dgm:pt>
    <dgm:pt modelId="{2A5F0113-8EDB-4274-9767-67A659863E1F}" type="sibTrans" cxnId="{427577EF-3CFA-499A-A9AC-7DB72C25AF1F}">
      <dgm:prSet/>
      <dgm:spPr/>
      <dgm:t>
        <a:bodyPr/>
        <a:lstStyle/>
        <a:p>
          <a:endParaRPr lang="en-US"/>
        </a:p>
      </dgm:t>
    </dgm:pt>
    <dgm:pt modelId="{08EA45A4-AAA5-4A05-AAB1-5620CD206022}">
      <dgm:prSet custT="1"/>
      <dgm:spPr/>
      <dgm:t>
        <a:bodyPr/>
        <a:lstStyle/>
        <a:p>
          <a:r>
            <a:rPr lang="en-US" sz="1600" b="1" i="0" dirty="0">
              <a:latin typeface="Century Gothic" panose="020B0502020202020204" pitchFamily="34" charset="0"/>
            </a:rPr>
            <a:t>Online access for students and parents can be found </a:t>
          </a:r>
          <a:r>
            <a:rPr lang="en-US" sz="1600" b="1" dirty="0">
              <a:latin typeface="Century Gothic" panose="020B0502020202020204" pitchFamily="34" charset="0"/>
            </a:rPr>
            <a:t>on</a:t>
          </a:r>
          <a:r>
            <a:rPr lang="en-US" sz="1600" b="1" i="0" dirty="0">
              <a:latin typeface="Century Gothic" panose="020B0502020202020204" pitchFamily="34" charset="0"/>
            </a:rPr>
            <a:t> </a:t>
          </a:r>
          <a:r>
            <a:rPr lang="en-US" sz="1600" b="1" dirty="0">
              <a:latin typeface="Century Gothic" panose="020B0502020202020204" pitchFamily="34" charset="0"/>
            </a:rPr>
            <a:t>your child’s </a:t>
          </a:r>
          <a:r>
            <a:rPr lang="en-US" sz="1600" b="1" dirty="0" err="1">
              <a:latin typeface="Century Gothic" panose="020B0502020202020204" pitchFamily="34" charset="0"/>
            </a:rPr>
            <a:t>ClassLink</a:t>
          </a:r>
          <a:r>
            <a:rPr lang="en-US" sz="1600" b="1" dirty="0">
              <a:latin typeface="Century Gothic" panose="020B0502020202020204" pitchFamily="34" charset="0"/>
            </a:rPr>
            <a:t> account. </a:t>
          </a:r>
        </a:p>
      </dgm:t>
    </dgm:pt>
    <dgm:pt modelId="{D72A4546-096E-45D0-B42C-96FA39CE75FD}" type="parTrans" cxnId="{37CD7CDD-2526-4A63-9C27-D5CDF7086497}">
      <dgm:prSet/>
      <dgm:spPr/>
      <dgm:t>
        <a:bodyPr/>
        <a:lstStyle/>
        <a:p>
          <a:endParaRPr lang="en-US"/>
        </a:p>
      </dgm:t>
    </dgm:pt>
    <dgm:pt modelId="{E9390077-C0BE-4343-A9FF-FCF607972322}" type="sibTrans" cxnId="{37CD7CDD-2526-4A63-9C27-D5CDF7086497}">
      <dgm:prSet/>
      <dgm:spPr/>
      <dgm:t>
        <a:bodyPr/>
        <a:lstStyle/>
        <a:p>
          <a:endParaRPr lang="en-US"/>
        </a:p>
      </dgm:t>
    </dgm:pt>
    <dgm:pt modelId="{49FBCE31-8119-4533-BAC4-579EF463D231}" type="pres">
      <dgm:prSet presAssocID="{E741E6D8-3565-4041-A69E-E1D95B864FF3}" presName="Name0" presStyleCnt="0">
        <dgm:presLayoutVars>
          <dgm:dir/>
          <dgm:animLvl val="lvl"/>
          <dgm:resizeHandles val="exact"/>
        </dgm:presLayoutVars>
      </dgm:prSet>
      <dgm:spPr/>
    </dgm:pt>
    <dgm:pt modelId="{2319E798-C7D3-403D-BB11-693C4A363E73}" type="pres">
      <dgm:prSet presAssocID="{20A6630D-A414-4F2B-90C7-B11985495462}" presName="linNode" presStyleCnt="0"/>
      <dgm:spPr/>
    </dgm:pt>
    <dgm:pt modelId="{3625F745-4CEA-4FDE-9B7D-559670D53201}" type="pres">
      <dgm:prSet presAssocID="{20A6630D-A414-4F2B-90C7-B1198549546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A6B24FC-7C83-443C-BABB-37CA957389AB}" type="pres">
      <dgm:prSet presAssocID="{20A6630D-A414-4F2B-90C7-B11985495462}" presName="descendantText" presStyleLbl="alignAccFollowNode1" presStyleIdx="0" presStyleCnt="2">
        <dgm:presLayoutVars>
          <dgm:bulletEnabled val="1"/>
        </dgm:presLayoutVars>
      </dgm:prSet>
      <dgm:spPr/>
    </dgm:pt>
    <dgm:pt modelId="{D1B823D1-5EC1-4FBE-839D-4B6CD867C0F6}" type="pres">
      <dgm:prSet presAssocID="{2EE8B537-01AD-48E2-A558-DD88EF86760B}" presName="sp" presStyleCnt="0"/>
      <dgm:spPr/>
    </dgm:pt>
    <dgm:pt modelId="{67CDE51D-E444-401E-889A-BF25A7343DD0}" type="pres">
      <dgm:prSet presAssocID="{E57B1B9D-7276-4977-B789-E793477137FB}" presName="linNode" presStyleCnt="0"/>
      <dgm:spPr/>
    </dgm:pt>
    <dgm:pt modelId="{F37E73C3-D3B0-4E22-BB63-B5FFB99D5AC7}" type="pres">
      <dgm:prSet presAssocID="{E57B1B9D-7276-4977-B789-E793477137F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3A943FE-AAFD-42D7-8464-278B496E955B}" type="pres">
      <dgm:prSet presAssocID="{E57B1B9D-7276-4977-B789-E793477137FB}" presName="descendantText" presStyleLbl="alignAccFollowNode1" presStyleIdx="1" presStyleCnt="2" custLinFactNeighborX="0" custLinFactNeighborY="-1206">
        <dgm:presLayoutVars>
          <dgm:bulletEnabled val="1"/>
        </dgm:presLayoutVars>
      </dgm:prSet>
      <dgm:spPr/>
    </dgm:pt>
  </dgm:ptLst>
  <dgm:cxnLst>
    <dgm:cxn modelId="{D9A3F906-B597-43A0-AA88-F48D6896B48B}" srcId="{20A6630D-A414-4F2B-90C7-B11985495462}" destId="{4E61147F-A360-4CD9-B8F2-8F3681C6F5CE}" srcOrd="3" destOrd="0" parTransId="{4DEA1B3D-B365-43DD-B3CD-6658D22A6CF9}" sibTransId="{93F7BAAC-625A-4A5E-821A-58AC6D107CD5}"/>
    <dgm:cxn modelId="{1909AF08-BD9F-4627-AEFA-911DFDBBEB55}" type="presOf" srcId="{08A532AF-BBA0-4441-981D-2CBFB203D343}" destId="{FA6B24FC-7C83-443C-BABB-37CA957389AB}" srcOrd="0" destOrd="1" presId="urn:microsoft.com/office/officeart/2005/8/layout/vList5"/>
    <dgm:cxn modelId="{C169C00E-174B-4273-A729-3949DB010A18}" type="presOf" srcId="{EF17A8F9-C6E3-486B-AFD5-18F69B4A6F1D}" destId="{FA6B24FC-7C83-443C-BABB-37CA957389AB}" srcOrd="0" destOrd="2" presId="urn:microsoft.com/office/officeart/2005/8/layout/vList5"/>
    <dgm:cxn modelId="{73B9611C-A937-4A0A-8B93-31693AE6ABCA}" type="presOf" srcId="{B32791D0-8EE4-482A-A800-ED36912C0104}" destId="{FA6B24FC-7C83-443C-BABB-37CA957389AB}" srcOrd="0" destOrd="0" presId="urn:microsoft.com/office/officeart/2005/8/layout/vList5"/>
    <dgm:cxn modelId="{57C0FE35-7EF9-435C-9ED8-047227C99489}" type="presOf" srcId="{20A6630D-A414-4F2B-90C7-B11985495462}" destId="{3625F745-4CEA-4FDE-9B7D-559670D53201}" srcOrd="0" destOrd="0" presId="urn:microsoft.com/office/officeart/2005/8/layout/vList5"/>
    <dgm:cxn modelId="{B158083A-8BF2-45C6-A5B6-C2D3C92E92E4}" type="presOf" srcId="{E57B1B9D-7276-4977-B789-E793477137FB}" destId="{F37E73C3-D3B0-4E22-BB63-B5FFB99D5AC7}" srcOrd="0" destOrd="0" presId="urn:microsoft.com/office/officeart/2005/8/layout/vList5"/>
    <dgm:cxn modelId="{5ABA9D4E-D52F-4C50-884D-922C41265F7C}" srcId="{E741E6D8-3565-4041-A69E-E1D95B864FF3}" destId="{20A6630D-A414-4F2B-90C7-B11985495462}" srcOrd="0" destOrd="0" parTransId="{04FCD2D1-6354-47B9-B473-250A42DA72DC}" sibTransId="{2EE8B537-01AD-48E2-A558-DD88EF86760B}"/>
    <dgm:cxn modelId="{2AA03056-25B9-47FC-8FCF-9CB006CEF319}" srcId="{20A6630D-A414-4F2B-90C7-B11985495462}" destId="{08A532AF-BBA0-4441-981D-2CBFB203D343}" srcOrd="1" destOrd="0" parTransId="{BE0EAAC5-F60C-4F65-8299-0C37BC987B82}" sibTransId="{7A5EFB85-9ABD-40D8-8C38-2F7057EBFF49}"/>
    <dgm:cxn modelId="{7B93E290-B056-48AE-B2CE-76FC4115855E}" type="presOf" srcId="{E741E6D8-3565-4041-A69E-E1D95B864FF3}" destId="{49FBCE31-8119-4533-BAC4-579EF463D231}" srcOrd="0" destOrd="0" presId="urn:microsoft.com/office/officeart/2005/8/layout/vList5"/>
    <dgm:cxn modelId="{284934B4-7D6D-45AC-AB25-20C8F77E90F8}" type="presOf" srcId="{4E61147F-A360-4CD9-B8F2-8F3681C6F5CE}" destId="{FA6B24FC-7C83-443C-BABB-37CA957389AB}" srcOrd="0" destOrd="3" presId="urn:microsoft.com/office/officeart/2005/8/layout/vList5"/>
    <dgm:cxn modelId="{C0BC32C7-5B6B-455F-AEB0-501442256342}" type="presOf" srcId="{08EA45A4-AAA5-4A05-AAB1-5620CD206022}" destId="{73A943FE-AAFD-42D7-8464-278B496E955B}" srcOrd="0" destOrd="0" presId="urn:microsoft.com/office/officeart/2005/8/layout/vList5"/>
    <dgm:cxn modelId="{37CD7CDD-2526-4A63-9C27-D5CDF7086497}" srcId="{E57B1B9D-7276-4977-B789-E793477137FB}" destId="{08EA45A4-AAA5-4A05-AAB1-5620CD206022}" srcOrd="0" destOrd="0" parTransId="{D72A4546-096E-45D0-B42C-96FA39CE75FD}" sibTransId="{E9390077-C0BE-4343-A9FF-FCF607972322}"/>
    <dgm:cxn modelId="{427577EF-3CFA-499A-A9AC-7DB72C25AF1F}" srcId="{E741E6D8-3565-4041-A69E-E1D95B864FF3}" destId="{E57B1B9D-7276-4977-B789-E793477137FB}" srcOrd="1" destOrd="0" parTransId="{75BB2073-A341-4B16-BF67-E064FAA6DAEF}" sibTransId="{2A5F0113-8EDB-4274-9767-67A659863E1F}"/>
    <dgm:cxn modelId="{1B7079F0-4558-4469-8CA8-5F55C3A66E04}" srcId="{20A6630D-A414-4F2B-90C7-B11985495462}" destId="{B32791D0-8EE4-482A-A800-ED36912C0104}" srcOrd="0" destOrd="0" parTransId="{9033479C-A75C-4335-866A-1864D17F6C5D}" sibTransId="{0ED150BF-E5F1-47A6-8905-7A434A5AC6EE}"/>
    <dgm:cxn modelId="{496985F9-5E32-4003-BD0A-F812F80F3145}" srcId="{20A6630D-A414-4F2B-90C7-B11985495462}" destId="{EF17A8F9-C6E3-486B-AFD5-18F69B4A6F1D}" srcOrd="2" destOrd="0" parTransId="{D044C468-0F93-4ABD-8524-9E3647F730D5}" sibTransId="{0B62691C-9638-4491-BAB4-E536539ACB3D}"/>
    <dgm:cxn modelId="{79FFC89C-23EA-44D9-B9A9-437DE3604096}" type="presParOf" srcId="{49FBCE31-8119-4533-BAC4-579EF463D231}" destId="{2319E798-C7D3-403D-BB11-693C4A363E73}" srcOrd="0" destOrd="0" presId="urn:microsoft.com/office/officeart/2005/8/layout/vList5"/>
    <dgm:cxn modelId="{55EC54BA-F3C1-4EDE-A3EA-16581A3D33AE}" type="presParOf" srcId="{2319E798-C7D3-403D-BB11-693C4A363E73}" destId="{3625F745-4CEA-4FDE-9B7D-559670D53201}" srcOrd="0" destOrd="0" presId="urn:microsoft.com/office/officeart/2005/8/layout/vList5"/>
    <dgm:cxn modelId="{370F49FF-5D79-4B35-90B6-1FB810976FF4}" type="presParOf" srcId="{2319E798-C7D3-403D-BB11-693C4A363E73}" destId="{FA6B24FC-7C83-443C-BABB-37CA957389AB}" srcOrd="1" destOrd="0" presId="urn:microsoft.com/office/officeart/2005/8/layout/vList5"/>
    <dgm:cxn modelId="{A470CF67-0D34-4E6A-9A53-9EFB3F7B1346}" type="presParOf" srcId="{49FBCE31-8119-4533-BAC4-579EF463D231}" destId="{D1B823D1-5EC1-4FBE-839D-4B6CD867C0F6}" srcOrd="1" destOrd="0" presId="urn:microsoft.com/office/officeart/2005/8/layout/vList5"/>
    <dgm:cxn modelId="{270381CD-924C-4D76-B408-8AAB5B82A76E}" type="presParOf" srcId="{49FBCE31-8119-4533-BAC4-579EF463D231}" destId="{67CDE51D-E444-401E-889A-BF25A7343DD0}" srcOrd="2" destOrd="0" presId="urn:microsoft.com/office/officeart/2005/8/layout/vList5"/>
    <dgm:cxn modelId="{4713DEF9-C9D8-4CA8-B55E-29CCBEBC46FF}" type="presParOf" srcId="{67CDE51D-E444-401E-889A-BF25A7343DD0}" destId="{F37E73C3-D3B0-4E22-BB63-B5FFB99D5AC7}" srcOrd="0" destOrd="0" presId="urn:microsoft.com/office/officeart/2005/8/layout/vList5"/>
    <dgm:cxn modelId="{52557DE9-C718-489A-B6D9-97197F4EF76C}" type="presParOf" srcId="{67CDE51D-E444-401E-889A-BF25A7343DD0}" destId="{73A943FE-AAFD-42D7-8464-278B496E95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E0CC2-4BDD-4866-8326-6CD447DFB8A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414806-B2D9-4E50-B713-98781857A87F}">
      <dgm:prSet custT="1"/>
      <dgm:spPr/>
      <dgm:t>
        <a:bodyPr/>
        <a:lstStyle/>
        <a:p>
          <a:r>
            <a:rPr lang="en-US" sz="2000" b="0" i="0" dirty="0">
              <a:latin typeface="Century Gothic" panose="020B0502020202020204" pitchFamily="34" charset="0"/>
            </a:rPr>
            <a:t>All grades are a combination of class work, tests, quizzes, class participation, homework, and/or teacher observation.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22AABB50-3BE6-463A-B336-4BCF2642A48F}" type="parTrans" cxnId="{714A165A-F477-42B8-BA94-10C1943963DA}">
      <dgm:prSet/>
      <dgm:spPr/>
      <dgm:t>
        <a:bodyPr/>
        <a:lstStyle/>
        <a:p>
          <a:endParaRPr lang="en-US"/>
        </a:p>
      </dgm:t>
    </dgm:pt>
    <dgm:pt modelId="{B4D07FC3-C391-4106-85B1-1E46EBE3C023}" type="sibTrans" cxnId="{714A165A-F477-42B8-BA94-10C1943963DA}">
      <dgm:prSet/>
      <dgm:spPr/>
      <dgm:t>
        <a:bodyPr/>
        <a:lstStyle/>
        <a:p>
          <a:endParaRPr lang="en-US"/>
        </a:p>
      </dgm:t>
    </dgm:pt>
    <dgm:pt modelId="{5AFEF2D4-9727-4979-A015-B8020DB96825}" type="pres">
      <dgm:prSet presAssocID="{121E0CC2-4BDD-4866-8326-6CD447DFB8AE}" presName="linear" presStyleCnt="0">
        <dgm:presLayoutVars>
          <dgm:animLvl val="lvl"/>
          <dgm:resizeHandles val="exact"/>
        </dgm:presLayoutVars>
      </dgm:prSet>
      <dgm:spPr/>
    </dgm:pt>
    <dgm:pt modelId="{898DA934-F0B2-4F57-8D98-2A2B37A3BCA8}" type="pres">
      <dgm:prSet presAssocID="{C5414806-B2D9-4E50-B713-98781857A87F}" presName="parentText" presStyleLbl="node1" presStyleIdx="0" presStyleCnt="1" custLinFactNeighborX="2712" custLinFactNeighborY="-92093">
        <dgm:presLayoutVars>
          <dgm:chMax val="0"/>
          <dgm:bulletEnabled val="1"/>
        </dgm:presLayoutVars>
      </dgm:prSet>
      <dgm:spPr/>
    </dgm:pt>
  </dgm:ptLst>
  <dgm:cxnLst>
    <dgm:cxn modelId="{B18D9117-934E-4EAA-B323-F69888D4CB15}" type="presOf" srcId="{C5414806-B2D9-4E50-B713-98781857A87F}" destId="{898DA934-F0B2-4F57-8D98-2A2B37A3BCA8}" srcOrd="0" destOrd="0" presId="urn:microsoft.com/office/officeart/2005/8/layout/vList2"/>
    <dgm:cxn modelId="{714A165A-F477-42B8-BA94-10C1943963DA}" srcId="{121E0CC2-4BDD-4866-8326-6CD447DFB8AE}" destId="{C5414806-B2D9-4E50-B713-98781857A87F}" srcOrd="0" destOrd="0" parTransId="{22AABB50-3BE6-463A-B336-4BCF2642A48F}" sibTransId="{B4D07FC3-C391-4106-85B1-1E46EBE3C023}"/>
    <dgm:cxn modelId="{3A05A2F0-FA86-4B2F-BA69-3A7FD1819122}" type="presOf" srcId="{121E0CC2-4BDD-4866-8326-6CD447DFB8AE}" destId="{5AFEF2D4-9727-4979-A015-B8020DB96825}" srcOrd="0" destOrd="0" presId="urn:microsoft.com/office/officeart/2005/8/layout/vList2"/>
    <dgm:cxn modelId="{18F34453-197D-440C-A097-FB6C828DD7B7}" type="presParOf" srcId="{5AFEF2D4-9727-4979-A015-B8020DB96825}" destId="{898DA934-F0B2-4F57-8D98-2A2B37A3BC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F29A-7BEF-4B8A-8274-032FFD4D27B9}">
      <dsp:nvSpPr>
        <dsp:cNvPr id="0" name=""/>
        <dsp:cNvSpPr/>
      </dsp:nvSpPr>
      <dsp:spPr>
        <a:xfrm>
          <a:off x="522230" y="448247"/>
          <a:ext cx="802089" cy="8020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1CB56-5502-4D32-A6D8-5F13EC446EEE}">
      <dsp:nvSpPr>
        <dsp:cNvPr id="0" name=""/>
        <dsp:cNvSpPr/>
      </dsp:nvSpPr>
      <dsp:spPr>
        <a:xfrm>
          <a:off x="32064" y="1569710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Get a good night's rest and eat a healthy breakfast.</a:t>
          </a:r>
          <a:endParaRPr lang="en-US" sz="1400" b="1" kern="1200" dirty="0"/>
        </a:p>
      </dsp:txBody>
      <dsp:txXfrm>
        <a:off x="32064" y="1569710"/>
        <a:ext cx="1782421" cy="868930"/>
      </dsp:txXfrm>
    </dsp:sp>
    <dsp:sp modelId="{9181D0E7-B3AF-48C5-970C-56B621543199}">
      <dsp:nvSpPr>
        <dsp:cNvPr id="0" name=""/>
        <dsp:cNvSpPr/>
      </dsp:nvSpPr>
      <dsp:spPr>
        <a:xfrm>
          <a:off x="2616575" y="448247"/>
          <a:ext cx="802089" cy="8020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70DA6-6D3F-4BCB-8080-E54CCA15EA15}">
      <dsp:nvSpPr>
        <dsp:cNvPr id="0" name=""/>
        <dsp:cNvSpPr/>
      </dsp:nvSpPr>
      <dsp:spPr>
        <a:xfrm>
          <a:off x="2126409" y="1569710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Students come to school by 7:50 and are with the teacher at 8:00 PREPARED TO LEARN</a:t>
          </a:r>
          <a:r>
            <a:rPr lang="en-US" sz="1100" b="1" i="0" kern="1200" dirty="0"/>
            <a:t>. </a:t>
          </a:r>
          <a:endParaRPr lang="en-US" sz="1100" kern="1200" dirty="0"/>
        </a:p>
      </dsp:txBody>
      <dsp:txXfrm>
        <a:off x="2126409" y="1569710"/>
        <a:ext cx="1782421" cy="868930"/>
      </dsp:txXfrm>
    </dsp:sp>
    <dsp:sp modelId="{9E735990-5895-48BF-8089-D3A7CA7C31E1}">
      <dsp:nvSpPr>
        <dsp:cNvPr id="0" name=""/>
        <dsp:cNvSpPr/>
      </dsp:nvSpPr>
      <dsp:spPr>
        <a:xfrm>
          <a:off x="4710921" y="448247"/>
          <a:ext cx="802089" cy="8020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8664-0DBA-41E9-9475-78DF0AB3A109}">
      <dsp:nvSpPr>
        <dsp:cNvPr id="0" name=""/>
        <dsp:cNvSpPr/>
      </dsp:nvSpPr>
      <dsp:spPr>
        <a:xfrm>
          <a:off x="4220755" y="1569710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solidFill>
                <a:schemeClr val="tx1"/>
              </a:solidFill>
            </a:rPr>
            <a:t>Make</a:t>
          </a:r>
          <a:r>
            <a:rPr lang="en-US" sz="1400" b="1" i="0" kern="1200" dirty="0"/>
            <a:t> illness the only excuse for absences</a:t>
          </a:r>
          <a:r>
            <a:rPr lang="en-US" sz="1200" b="1" i="0" kern="1200" dirty="0"/>
            <a:t>.</a:t>
          </a:r>
          <a:endParaRPr lang="en-US" sz="1200" b="1" kern="1200" dirty="0"/>
        </a:p>
      </dsp:txBody>
      <dsp:txXfrm>
        <a:off x="4220755" y="1569710"/>
        <a:ext cx="1782421" cy="868930"/>
      </dsp:txXfrm>
    </dsp:sp>
    <dsp:sp modelId="{1E50F3A4-9C1C-4635-A28D-9BA4D55447AB}">
      <dsp:nvSpPr>
        <dsp:cNvPr id="0" name=""/>
        <dsp:cNvSpPr/>
      </dsp:nvSpPr>
      <dsp:spPr>
        <a:xfrm>
          <a:off x="2542432" y="2910021"/>
          <a:ext cx="802089" cy="8020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02061-6494-4FCC-9D0E-4B861DDFA795}">
      <dsp:nvSpPr>
        <dsp:cNvPr id="0" name=""/>
        <dsp:cNvSpPr/>
      </dsp:nvSpPr>
      <dsp:spPr>
        <a:xfrm>
          <a:off x="6315101" y="1569710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Complete classwork and homework assignments on time</a:t>
          </a:r>
          <a:r>
            <a:rPr lang="en-US" sz="1400" b="0" i="0" kern="1200" dirty="0"/>
            <a:t>.</a:t>
          </a:r>
          <a:endParaRPr lang="en-US" sz="1400" kern="1200" dirty="0"/>
        </a:p>
      </dsp:txBody>
      <dsp:txXfrm>
        <a:off x="6315101" y="1569710"/>
        <a:ext cx="1782421" cy="868930"/>
      </dsp:txXfrm>
    </dsp:sp>
    <dsp:sp modelId="{F0DEC106-99BF-4330-AC9E-DC486CB1FB24}">
      <dsp:nvSpPr>
        <dsp:cNvPr id="0" name=""/>
        <dsp:cNvSpPr/>
      </dsp:nvSpPr>
      <dsp:spPr>
        <a:xfrm>
          <a:off x="6773229" y="434503"/>
          <a:ext cx="802089" cy="8020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6A0B1-36D5-4B68-AB99-C75086795123}">
      <dsp:nvSpPr>
        <dsp:cNvPr id="0" name=""/>
        <dsp:cNvSpPr/>
      </dsp:nvSpPr>
      <dsp:spPr>
        <a:xfrm>
          <a:off x="2126409" y="4005709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Read </a:t>
          </a:r>
          <a:r>
            <a:rPr lang="en-US" sz="1400" b="1" kern="1200"/>
            <a:t>20 </a:t>
          </a:r>
          <a:r>
            <a:rPr lang="en-US" sz="1400" b="1" i="0" kern="1200"/>
            <a:t>minutes every day in addition to regularly assigned homework.</a:t>
          </a:r>
          <a:endParaRPr lang="en-US" sz="1400" kern="1200"/>
        </a:p>
      </dsp:txBody>
      <dsp:txXfrm>
        <a:off x="2126409" y="4005709"/>
        <a:ext cx="1782421" cy="868930"/>
      </dsp:txXfrm>
    </dsp:sp>
    <dsp:sp modelId="{F71FC56B-3955-413D-952E-82630F3F5BBD}">
      <dsp:nvSpPr>
        <dsp:cNvPr id="0" name=""/>
        <dsp:cNvSpPr/>
      </dsp:nvSpPr>
      <dsp:spPr>
        <a:xfrm>
          <a:off x="4710921" y="2884246"/>
          <a:ext cx="802089" cy="8020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BE68E-A095-44BC-BF2F-5E8CB39254CD}">
      <dsp:nvSpPr>
        <dsp:cNvPr id="0" name=""/>
        <dsp:cNvSpPr/>
      </dsp:nvSpPr>
      <dsp:spPr>
        <a:xfrm>
          <a:off x="4220755" y="4005709"/>
          <a:ext cx="1782421" cy="86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Memorize math facts to automaticity (study nightly). </a:t>
          </a:r>
          <a:endParaRPr lang="en-US" sz="1400" kern="1200" dirty="0"/>
        </a:p>
      </dsp:txBody>
      <dsp:txXfrm>
        <a:off x="4220755" y="4005709"/>
        <a:ext cx="1782421" cy="868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B24FC-7C83-443C-BABB-37CA957389AB}">
      <dsp:nvSpPr>
        <dsp:cNvPr id="0" name=""/>
        <dsp:cNvSpPr/>
      </dsp:nvSpPr>
      <dsp:spPr>
        <a:xfrm rot="5400000">
          <a:off x="2386803" y="-466360"/>
          <a:ext cx="1685343" cy="303950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Operation and Algebraic Thinking</a:t>
          </a:r>
          <a:endParaRPr lang="en-U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Numbers and Operations in Base Ten</a:t>
          </a:r>
          <a:endParaRPr lang="en-U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Measurement and Data</a:t>
          </a:r>
          <a:endParaRPr lang="en-US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Geometry </a:t>
          </a:r>
          <a:endParaRPr lang="en-US" sz="1600" b="1" kern="1200" dirty="0">
            <a:latin typeface="Century Gothic" panose="020B0502020202020204" pitchFamily="34" charset="0"/>
          </a:endParaRPr>
        </a:p>
      </dsp:txBody>
      <dsp:txXfrm rot="-5400000">
        <a:off x="1709722" y="292993"/>
        <a:ext cx="2957233" cy="1520799"/>
      </dsp:txXfrm>
    </dsp:sp>
    <dsp:sp modelId="{3625F745-4CEA-4FDE-9B7D-559670D53201}">
      <dsp:nvSpPr>
        <dsp:cNvPr id="0" name=""/>
        <dsp:cNvSpPr/>
      </dsp:nvSpPr>
      <dsp:spPr>
        <a:xfrm>
          <a:off x="0" y="52"/>
          <a:ext cx="1709722" cy="2106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Focus will be on: </a:t>
          </a:r>
          <a:endParaRPr lang="en-US" sz="3400" kern="1200"/>
        </a:p>
      </dsp:txBody>
      <dsp:txXfrm>
        <a:off x="83462" y="83514"/>
        <a:ext cx="1542798" cy="1939755"/>
      </dsp:txXfrm>
    </dsp:sp>
    <dsp:sp modelId="{73A943FE-AAFD-42D7-8464-278B496E955B}">
      <dsp:nvSpPr>
        <dsp:cNvPr id="0" name=""/>
        <dsp:cNvSpPr/>
      </dsp:nvSpPr>
      <dsp:spPr>
        <a:xfrm rot="5400000">
          <a:off x="2386803" y="1725327"/>
          <a:ext cx="1685343" cy="3039505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latin typeface="Century Gothic" panose="020B0502020202020204" pitchFamily="34" charset="0"/>
            </a:rPr>
            <a:t>Online access for students and parents can be found </a:t>
          </a:r>
          <a:r>
            <a:rPr lang="en-US" sz="1600" b="1" kern="1200" dirty="0">
              <a:latin typeface="Century Gothic" panose="020B0502020202020204" pitchFamily="34" charset="0"/>
            </a:rPr>
            <a:t>on</a:t>
          </a:r>
          <a:r>
            <a:rPr lang="en-US" sz="1600" b="1" i="0" kern="1200" dirty="0">
              <a:latin typeface="Century Gothic" panose="020B0502020202020204" pitchFamily="34" charset="0"/>
            </a:rPr>
            <a:t> </a:t>
          </a:r>
          <a:r>
            <a:rPr lang="en-US" sz="1600" b="1" kern="1200" dirty="0">
              <a:latin typeface="Century Gothic" panose="020B0502020202020204" pitchFamily="34" charset="0"/>
            </a:rPr>
            <a:t>your child’s </a:t>
          </a:r>
          <a:r>
            <a:rPr lang="en-US" sz="1600" b="1" kern="1200" dirty="0" err="1">
              <a:latin typeface="Century Gothic" panose="020B0502020202020204" pitchFamily="34" charset="0"/>
            </a:rPr>
            <a:t>ClassLink</a:t>
          </a:r>
          <a:r>
            <a:rPr lang="en-US" sz="1600" b="1" kern="1200" dirty="0">
              <a:latin typeface="Century Gothic" panose="020B0502020202020204" pitchFamily="34" charset="0"/>
            </a:rPr>
            <a:t> account. </a:t>
          </a:r>
        </a:p>
      </dsp:txBody>
      <dsp:txXfrm rot="-5400000">
        <a:off x="1709722" y="2484680"/>
        <a:ext cx="2957233" cy="1520799"/>
      </dsp:txXfrm>
    </dsp:sp>
    <dsp:sp modelId="{F37E73C3-D3B0-4E22-BB63-B5FFB99D5AC7}">
      <dsp:nvSpPr>
        <dsp:cNvPr id="0" name=""/>
        <dsp:cNvSpPr/>
      </dsp:nvSpPr>
      <dsp:spPr>
        <a:xfrm>
          <a:off x="0" y="2212065"/>
          <a:ext cx="1709722" cy="21066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Online Access:</a:t>
          </a:r>
          <a:endParaRPr lang="en-US" sz="3400" kern="1200"/>
        </a:p>
      </dsp:txBody>
      <dsp:txXfrm>
        <a:off x="83462" y="2295527"/>
        <a:ext cx="1542798" cy="1939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DA934-F0B2-4F57-8D98-2A2B37A3BCA8}">
      <dsp:nvSpPr>
        <dsp:cNvPr id="0" name=""/>
        <dsp:cNvSpPr/>
      </dsp:nvSpPr>
      <dsp:spPr>
        <a:xfrm>
          <a:off x="0" y="6413"/>
          <a:ext cx="5006230" cy="1444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entury Gothic" panose="020B0502020202020204" pitchFamily="34" charset="0"/>
            </a:rPr>
            <a:t>All grades are a combination of class work, tests, quizzes, class participation, homework, and/or teacher observation.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70537" y="76950"/>
        <a:ext cx="4865156" cy="130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14787" y="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703262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253" name="Google Shape;2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21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/>
        </p:nvSpPr>
        <p:spPr>
          <a:xfrm>
            <a:off x="4014787" y="8902700"/>
            <a:ext cx="307022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70550" cy="421798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A900-9E31-4195-9D8F-9496910D1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65B0D-2937-400F-AB7C-3596C5011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41372-8B19-44E9-8173-91823708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3BE3-B126-4498-A267-6820E1B4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A309-5FAB-495D-91F0-EAA9E039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865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92B4-D90D-40B8-9941-2EB8B5CF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83826-A3E5-45FF-A10B-CCA9D9275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0F2C-F211-448A-92DD-2C8C54B0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F2036-E161-477F-A4D4-AA917B6D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7FD7-75CA-43C0-9C51-5372CA55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80255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4BAB2-668D-4DD8-9964-F256669A7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54B76-2864-4D47-9934-AD9415C0E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9612-2D9A-4BFD-8964-DBECA5CC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A9D80-EB69-4CED-82C0-6069A98A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5C1B-534A-4448-9836-A207D080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083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70AC-4E41-41C1-8DC5-9BC076D7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EF754-6D27-4F5A-950A-62B414038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D1D8-AA14-4BEE-9B95-53AE3AC6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55E7-D3B7-434B-B1DC-64D99268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B1713-28D5-4269-AEB6-83160E93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8631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AC2D-9F7E-4026-A892-5DBA4B7E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94E1-2303-474D-88D8-4B62734BF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4307-6D95-4359-B8ED-E1825D21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45FA-A7F9-4307-8ABD-21A4BBDC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FB35D-5CE7-43E8-862F-363F199C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872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780A-3D05-40E1-A18F-B89EA7F0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0A0B-6E81-465B-BC88-359E7C750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AA384-5576-437A-8D9F-9972D3A9E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CB7B9-21C7-4482-9B72-EFEE0FC4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C6590-A1E7-4C71-85CE-FE050C51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B4FE9-E1FC-47DF-9013-C4A23AAB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582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BBB8-3CD7-49A8-9325-7405EA29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8A77-0BB6-4AB8-A4F9-5F9D53FC3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3A730-26A4-4EBB-88CD-D78D35EFF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4D21E-C62F-4EEA-9878-29E83AB08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760F2-89C4-4368-B227-6251F795D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8E4F7-2338-4A06-B21F-E598E693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E7D52-4ACB-4F98-A8AE-D1F00EB7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86772-4341-419F-946F-8F3D89CD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866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E400-9429-4C8E-854B-F33A5669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B03F-D695-4CDF-B178-512B4146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8836D-0FB5-42BE-82B6-18086EDD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0053D-E689-4B5A-93A5-53EE3417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105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AEDCD-336D-44CC-9C39-01994EDB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9CD2-CD55-4A05-A826-91238C4F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6542B-ACDF-4B10-B512-C49023A6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6659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E7AF-82E9-49F2-A9F1-DD094488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8BC6-DBB2-4C3D-9779-2B108161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20AE2-5CC0-424E-A3BA-F9E9965C6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8523D-4300-4F73-BA03-D80351DE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E7B35-FBA2-4B49-8382-6A617D10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DBE7-5FC3-4992-AD0F-B845580A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28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EC9E-85E2-43C5-B397-6DA13A35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30A96-9998-48CF-AD65-683A825C0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F55ED-79C5-4B7D-A44A-F98DF53C8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E3A1C-37AA-4964-844A-1B416B06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B8B-8D9C-4C05-89E3-139661BC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C737A-2716-4E09-99FC-C63B1C75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4122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18AD3-587C-4E00-AD63-787CA45E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514AE-4503-40FF-8F5E-A34D235F7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5242B-7A06-4F8D-B258-4ADF9DDC5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CCBA7-35B0-4F8D-A48B-74626935B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FCB4F-2BDA-42D8-990A-2C7162F4A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68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split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ariesrules.blogspot.com/2012_08_01_archiv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6248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fif"/><Relationship Id="rId4" Type="http://schemas.openxmlformats.org/officeDocument/2006/relationships/image" Target="../media/image37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hyperlink" Target="http://pngimg.com/download/60762" TargetMode="External"/><Relationship Id="rId2" Type="http://schemas.openxmlformats.org/officeDocument/2006/relationships/hyperlink" Target="https://www.raz-ki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www.freepngimg.com/png/24970-star-transparent-background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/>
        </p:nvSpPr>
        <p:spPr>
          <a:xfrm>
            <a:off x="630936" y="818457"/>
            <a:ext cx="2491737" cy="297587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EEB1EC"/>
              </a:buClr>
              <a:buSzPts val="4500"/>
            </a:pPr>
            <a:r>
              <a:rPr lang="en-US" sz="3800" b="1" i="0" u="none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entury Gothic"/>
              </a:rPr>
              <a:t>Back to School Night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EEB1EC"/>
              </a:buClr>
              <a:buSzPts val="4500"/>
            </a:pPr>
            <a:r>
              <a:rPr lang="en-US" sz="3800" b="1" i="0" u="none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entury Gothic"/>
              </a:rPr>
              <a:t>2022-2023</a:t>
            </a:r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697611" y="3948158"/>
            <a:ext cx="2491737" cy="169206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 algn="l" defTabSz="914400"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sz="17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/>
              </a:rPr>
              <a:t>Mrs. </a:t>
            </a:r>
            <a:r>
              <a:rPr lang="en-US" sz="1700" b="1" dirty="0">
                <a:sym typeface="Century Gothic"/>
              </a:rPr>
              <a:t>Novick</a:t>
            </a:r>
            <a:endParaRPr lang="en-US" sz="1700" b="1" i="0" u="none" kern="1200" dirty="0">
              <a:solidFill>
                <a:schemeClr val="tx1"/>
              </a:solidFill>
              <a:latin typeface="+mn-lt"/>
              <a:ea typeface="+mn-ea"/>
              <a:cs typeface="+mn-cs"/>
              <a:sym typeface="Century Gothic"/>
            </a:endParaRPr>
          </a:p>
          <a:p>
            <a:pPr lvl="0" algn="l" defTabSz="914400"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sz="17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/>
              </a:rPr>
              <a:t>SECOND GRADE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algn="l" defTabSz="914400">
              <a:spcBef>
                <a:spcPts val="1000"/>
              </a:spcBef>
              <a:spcAft>
                <a:spcPts val="0"/>
              </a:spcAft>
              <a:buSzPts val="2000"/>
            </a:pPr>
            <a:r>
              <a:rPr lang="en-US" sz="1700" b="1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entury Gothic"/>
              </a:rPr>
              <a:t>TRACK C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A5E4A8-3339-49CB-BCE0-8186444B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183" y="581025"/>
            <a:ext cx="5305294" cy="489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04991E-1BB5-46F8-B182-1CB8D23ECAB0}"/>
              </a:ext>
            </a:extLst>
          </p:cNvPr>
          <p:cNvSpPr/>
          <p:nvPr/>
        </p:nvSpPr>
        <p:spPr>
          <a:xfrm flipH="1" flipV="1">
            <a:off x="97972" y="87086"/>
            <a:ext cx="8969828" cy="67926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29369" y="197899"/>
            <a:ext cx="8263890" cy="1434415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Grading Policy</a:t>
            </a:r>
            <a:endParaRPr lang="en-US" sz="4300" dirty="0"/>
          </a:p>
        </p:txBody>
      </p:sp>
      <p:graphicFrame>
        <p:nvGraphicFramePr>
          <p:cNvPr id="163" name="Google Shape;159;p7">
            <a:extLst>
              <a:ext uri="{FF2B5EF4-FFF2-40B4-BE49-F238E27FC236}">
                <a16:creationId xmlns:a16="http://schemas.microsoft.com/office/drawing/2014/main" id="{7D919B9A-2A64-466B-8AE2-AB2CC9B7F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34985"/>
              </p:ext>
            </p:extLst>
          </p:nvPr>
        </p:nvGraphicFramePr>
        <p:xfrm>
          <a:off x="429369" y="2071316"/>
          <a:ext cx="5006231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0" name="Google Shape;160;p7"/>
          <p:cNvSpPr txBox="1"/>
          <p:nvPr/>
        </p:nvSpPr>
        <p:spPr>
          <a:xfrm>
            <a:off x="565150" y="1963737"/>
            <a:ext cx="18415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400"/>
              <a:buFont typeface="Century Gothic"/>
              <a:buNone/>
            </a:pPr>
            <a:endParaRPr lang="en-US"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EC674-58E4-4A02-BB19-454C9C32A6A1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C3E01C4-4714-4EF0-BDD3-07018BC3F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01837" y="3689690"/>
            <a:ext cx="3435822" cy="283455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2900" y="723406"/>
            <a:ext cx="2425514" cy="296685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914400">
              <a:spcAft>
                <a:spcPts val="0"/>
              </a:spcAft>
              <a:buClr>
                <a:srgbClr val="EEB1EC"/>
              </a:buClr>
              <a:buSzPts val="4000"/>
            </a:pPr>
            <a:r>
              <a:rPr lang="en-US" sz="4300" b="1" i="0" u="none" kern="1200" dirty="0">
                <a:solidFill>
                  <a:schemeClr val="tx1"/>
                </a:solidFill>
                <a:latin typeface="Century Gothic" panose="020B0502020202020204" pitchFamily="34" charset="0"/>
                <a:sym typeface="Century Gothic"/>
              </a:rPr>
              <a:t>Grading Scale</a:t>
            </a:r>
            <a:endParaRPr lang="en-US" sz="4300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6" name="Google Shape;186;p10" descr="Image result for grade clip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29" y="701633"/>
            <a:ext cx="1582957" cy="1301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p10"/>
          <p:cNvGraphicFramePr/>
          <p:nvPr>
            <p:extLst>
              <p:ext uri="{D42A27DB-BD31-4B8C-83A1-F6EECF244321}">
                <p14:modId xmlns:p14="http://schemas.microsoft.com/office/powerpoint/2010/main" val="2630387869"/>
              </p:ext>
            </p:extLst>
          </p:nvPr>
        </p:nvGraphicFramePr>
        <p:xfrm>
          <a:off x="3687188" y="701633"/>
          <a:ext cx="4973506" cy="5454737"/>
        </p:xfrm>
        <a:graphic>
          <a:graphicData uri="http://schemas.openxmlformats.org/drawingml/2006/table">
            <a:tbl>
              <a:tblPr firstRow="1" bandRow="1">
                <a:noFill/>
                <a:tableStyleId>{C1C141BE-897D-42AC-9995-D2A7550FEB45}</a:tableStyleId>
              </a:tblPr>
              <a:tblGrid>
                <a:gridCol w="234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6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Grade/Number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Meaning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4- Excelling</a:t>
                      </a:r>
                      <a:endParaRPr sz="1200"/>
                    </a:p>
                  </a:txBody>
                  <a:tcPr marL="81400" marR="81400" marT="40711" marB="40711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is at the Excelling level of performance. They have an in-depth understanding of grade level performance standards expected at this point in the school year. 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3- Achieving</a:t>
                      </a:r>
                      <a:endParaRPr sz="1200"/>
                    </a:p>
                  </a:txBody>
                  <a:tcPr marL="81400" marR="81400" marT="40711" marB="40711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is at the Achieving level of performance. They are consistently meeting the grade level performance standards expected at this point in the year. 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Progressing</a:t>
                      </a:r>
                      <a:endParaRPr sz="1200"/>
                    </a:p>
                  </a:txBody>
                  <a:tcPr marL="81400" marR="81400" marT="40711" marB="40711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is at the Progressing level of performance. They are partially meeting the grade level performance standards expected at this point in the year. 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Beginning</a:t>
                      </a:r>
                      <a:endParaRPr sz="1200"/>
                    </a:p>
                  </a:txBody>
                  <a:tcPr marL="81400" marR="81400" marT="40711" marB="40711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 is at the Beginning/Standard Not Met level and is not yet meeting grade level performance standards expected at this point in the year. </a:t>
                      </a:r>
                      <a:endParaRPr sz="1200"/>
                    </a:p>
                  </a:txBody>
                  <a:tcPr marL="81400" marR="81400" marT="40711" marB="40711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A36D236-04CC-4833-9B4D-1B1C989A6F81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FF0B90-B0A1-48C3-B8F8-7FB58B48581E}"/>
              </a:ext>
            </a:extLst>
          </p:cNvPr>
          <p:cNvSpPr txBox="1"/>
          <p:nvPr/>
        </p:nvSpPr>
        <p:spPr>
          <a:xfrm>
            <a:off x="399722" y="4007264"/>
            <a:ext cx="288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0" i="0" dirty="0">
                <a:latin typeface="Century Gothic" panose="020B0502020202020204" pitchFamily="34" charset="0"/>
              </a:rPr>
              <a:t>Standards Based Grading Report Card, resulting in students receiving the grades of 1, 2, 3, and 4.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               </a:t>
            </a:r>
            <a:r>
              <a:rPr lang="en-US" sz="4300" i="0" u="none" dirty="0">
                <a:solidFill>
                  <a:srgbClr val="7030A0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Homework*</a:t>
            </a:r>
            <a:endParaRPr lang="en-US" sz="43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01" name="Google Shape;201;p12"/>
          <p:cNvSpPr txBox="1">
            <a:spLocks noGrp="1"/>
          </p:cNvSpPr>
          <p:nvPr>
            <p:ph idx="1"/>
          </p:nvPr>
        </p:nvSpPr>
        <p:spPr>
          <a:xfrm>
            <a:off x="628649" y="1489076"/>
            <a:ext cx="7958759" cy="5025832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2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endParaRPr lang="en-US" sz="20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600" b="0" i="0" u="none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6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District guidelines are 20-30 </a:t>
            </a:r>
            <a:r>
              <a:rPr lang="en-US" sz="2600" b="0" i="0" u="sng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focused</a:t>
            </a:r>
            <a:r>
              <a:rPr lang="en-US" sz="26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minutes daily as well as an </a:t>
            </a:r>
            <a:r>
              <a:rPr lang="en-US" sz="2600" b="0" i="0" u="sng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additional</a:t>
            </a:r>
            <a:r>
              <a:rPr lang="en-US" sz="26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6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20</a:t>
            </a:r>
            <a:r>
              <a:rPr lang="en-US" sz="26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minutes a day of outside reading.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endParaRPr lang="en-US" sz="2400" b="0" i="0" u="none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400" b="0" i="0" u="none" dirty="0">
              <a:solidFill>
                <a:srgbClr val="7030A0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   Homework will be assigned Monday through Thursday</a:t>
            </a:r>
            <a:r>
              <a:rPr lang="en-US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endParaRPr lang="en-US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indent="0">
              <a:spcBef>
                <a:spcPts val="0"/>
              </a:spcBef>
              <a:buClr>
                <a:srgbClr val="EF53A5"/>
              </a:buClr>
              <a:buSzPts val="2000"/>
              <a:buNone/>
            </a:pPr>
            <a:r>
              <a:rPr lang="en-US" sz="2400" b="0" i="0" u="none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1. Read: 20 minutes.</a:t>
            </a:r>
            <a:r>
              <a:rPr lang="en-US" sz="2400" dirty="0">
                <a:latin typeface="Comic Sans MS" panose="030F0702030302020204" pitchFamily="66" charset="0"/>
                <a:sym typeface="Century Gothic"/>
              </a:rPr>
              <a:t> Reading Log due each Friday. </a:t>
            </a:r>
          </a:p>
          <a:p>
            <a:pPr marL="0" indent="0">
              <a:spcBef>
                <a:spcPts val="0"/>
              </a:spcBef>
              <a:buClr>
                <a:srgbClr val="EF53A5"/>
              </a:buClr>
              <a:buSzPts val="2000"/>
              <a:buNone/>
            </a:pPr>
            <a:endParaRPr lang="en-US" sz="2400" dirty="0">
              <a:latin typeface="Comic Sans MS" panose="030F0702030302020204" pitchFamily="66" charset="0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400" dirty="0">
                <a:latin typeface="Comic Sans MS" panose="030F0702030302020204" pitchFamily="66" charset="0"/>
                <a:sym typeface="Century Gothic"/>
              </a:rPr>
              <a:t>2. Math: </a:t>
            </a:r>
            <a:r>
              <a:rPr lang="en-US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Math Homework Book Worksheet due next day.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3. Unfinished classwork. 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r>
              <a:rPr lang="en-US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4.Test prep when necessary.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Char char="►"/>
            </a:pPr>
            <a:endParaRPr lang="en-US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None/>
            </a:pPr>
            <a:endParaRPr lang="en-US" sz="2400" b="1" i="0" u="sng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None/>
            </a:pPr>
            <a:endParaRPr lang="en-US" sz="1900" b="1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000"/>
              <a:buFont typeface="Noto Sans Symbols"/>
              <a:buNone/>
            </a:pPr>
            <a:endParaRPr lang="en-US" sz="1900" b="1" i="0" u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3308">
            <a:off x="7506836" y="154734"/>
            <a:ext cx="11239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DFDBA0-2736-41D3-974E-38A103CE54DF}"/>
              </a:ext>
            </a:extLst>
          </p:cNvPr>
          <p:cNvSpPr/>
          <p:nvPr/>
        </p:nvSpPr>
        <p:spPr>
          <a:xfrm flipH="1" flipV="1">
            <a:off x="0" y="-55660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649097" y="-1"/>
            <a:ext cx="4360680" cy="1556870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Absences</a:t>
            </a:r>
            <a:endParaRPr lang="en-US" sz="4300" dirty="0"/>
          </a:p>
        </p:txBody>
      </p:sp>
      <p:sp>
        <p:nvSpPr>
          <p:cNvPr id="209" name="Google Shape;209;p13"/>
          <p:cNvSpPr txBox="1">
            <a:spLocks noGrp="1"/>
          </p:cNvSpPr>
          <p:nvPr>
            <p:ph idx="1"/>
          </p:nvPr>
        </p:nvSpPr>
        <p:spPr>
          <a:xfrm>
            <a:off x="649097" y="1133475"/>
            <a:ext cx="5494528" cy="5400675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25000" lnSpcReduction="2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Noto Sans Symbols"/>
              <a:buNone/>
            </a:pPr>
            <a:endParaRPr lang="en-US" sz="80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01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9600" b="0" i="0" u="none" dirty="0">
                <a:solidFill>
                  <a:srgbClr val="6CE3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make sure your child is in school unless ill. 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None/>
            </a:pPr>
            <a:r>
              <a:rPr lang="en-US" sz="9600" b="0" i="0" u="none" dirty="0">
                <a:solidFill>
                  <a:srgbClr val="6CE3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ATTENDANCE COUNTS!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None/>
            </a:pPr>
            <a:r>
              <a:rPr lang="en-US" sz="9600" dirty="0">
                <a:solidFill>
                  <a:srgbClr val="6CE3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lang="en-US" sz="9600" b="0" i="0" u="none" dirty="0">
                <a:solidFill>
                  <a:srgbClr val="6CE3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Please try to schedule appointments after school. If you are taking your child out of school, please let me know ASAP. Work missed will need to be completed</a:t>
            </a:r>
            <a:r>
              <a:rPr lang="en-US" sz="9600" dirty="0"/>
              <a:t>.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None/>
            </a:pPr>
            <a:r>
              <a:rPr lang="en-US" sz="9600" dirty="0"/>
              <a:t> </a:t>
            </a:r>
          </a:p>
          <a:p>
            <a:pPr marL="0" marR="0" lvl="0" indent="-101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96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Missed tests will be given the next day the student returns or when time permits. </a:t>
            </a:r>
          </a:p>
          <a:p>
            <a:pPr marL="0" marR="0" lvl="0" indent="-101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endParaRPr lang="en-US" sz="9600" dirty="0"/>
          </a:p>
          <a:p>
            <a:pPr marL="0" marR="0" lvl="0" indent="-101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9600" b="0" i="0" u="none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TARDIES do count against perfect attendance! </a:t>
            </a:r>
            <a:endParaRPr lang="en-US" sz="9600" dirty="0">
              <a:solidFill>
                <a:srgbClr val="FFC000"/>
              </a:solidFill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None/>
            </a:pPr>
            <a:endParaRPr lang="en-US" sz="13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None/>
            </a:pPr>
            <a:endParaRPr lang="en-US" sz="13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None/>
            </a:pPr>
            <a:r>
              <a:rPr lang="en-US" sz="1300" b="0" i="0" u="none" dirty="0"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lang="en-US" sz="1300" dirty="0"/>
          </a:p>
        </p:txBody>
      </p:sp>
      <p:pic>
        <p:nvPicPr>
          <p:cNvPr id="211" name="Google Shape;211;p13" descr="Image result for absent clip art"/>
          <p:cNvPicPr preferRelativeResize="0"/>
          <p:nvPr/>
        </p:nvPicPr>
        <p:blipFill rotWithShape="1">
          <a:blip r:embed="rId3"/>
          <a:stretch/>
        </p:blipFill>
        <p:spPr>
          <a:xfrm rot="1197543">
            <a:off x="6123951" y="373229"/>
            <a:ext cx="2153921" cy="236728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474D66-7FAD-4BC3-AF1A-82215FF2FEFC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-533400" y="133412"/>
            <a:ext cx="10286999" cy="74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400"/>
              <a:buFont typeface="Century Gothic"/>
              <a:buNone/>
            </a:pPr>
            <a:r>
              <a:rPr lang="en-US" sz="40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School Wide Behavior Expectations</a:t>
            </a:r>
            <a:endParaRPr sz="4000" dirty="0"/>
          </a:p>
        </p:txBody>
      </p:sp>
      <p:sp>
        <p:nvSpPr>
          <p:cNvPr id="144" name="Google Shape;144;p5"/>
          <p:cNvSpPr txBox="1">
            <a:spLocks noGrp="1"/>
          </p:cNvSpPr>
          <p:nvPr>
            <p:ph idx="1"/>
          </p:nvPr>
        </p:nvSpPr>
        <p:spPr>
          <a:xfrm>
            <a:off x="484187" y="1636712"/>
            <a:ext cx="7083425" cy="419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Rick Morris Behavior </a:t>
            </a:r>
            <a:r>
              <a:rPr lang="en-US" sz="2400" b="0" i="0" u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</a:t>
            </a:r>
            <a:r>
              <a:rPr lang="en-US" sz="16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onstrates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exemplary behavior hone call home, email, or notification on daily behavior calendar. 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1386E4-E625-4F65-934E-F63A21D6C685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A4A58-5177-41D2-BCF3-D7C8B0608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85" y="882595"/>
            <a:ext cx="7776528" cy="5699063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dirty="0">
                <a:latin typeface="Century Gothic" panose="020B0502020202020204" pitchFamily="34" charset="0"/>
              </a:rPr>
              <a:t>Incident Logs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idx="1"/>
          </p:nvPr>
        </p:nvSpPr>
        <p:spPr>
          <a:xfrm>
            <a:off x="478662" y="1577515"/>
            <a:ext cx="5132201" cy="4393982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Char char="►"/>
            </a:pPr>
            <a:r>
              <a:rPr lang="en-US" sz="1600" dirty="0"/>
              <a:t>Incident Logs</a:t>
            </a:r>
            <a:r>
              <a:rPr lang="en-US" sz="16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 are used for </a:t>
            </a:r>
            <a:r>
              <a:rPr lang="en-US" sz="16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OUTSIDE</a:t>
            </a:r>
            <a:r>
              <a:rPr lang="en-US" sz="16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 minor playground offenses.</a:t>
            </a:r>
            <a:endParaRPr lang="en-US" sz="16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Examples: running before, during, or after school, pushing, playing after bell, using bathroom after the bell …</a:t>
            </a:r>
            <a:endParaRPr lang="en-US" sz="16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Parent signature </a:t>
            </a:r>
            <a:r>
              <a:rPr lang="en-US" sz="16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REQUIRED</a:t>
            </a:r>
            <a:endParaRPr lang="en-US" sz="16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760"/>
              <a:buFont typeface="Noto Sans Symbols"/>
              <a:buChar char="►"/>
            </a:pPr>
            <a:r>
              <a:rPr lang="en-US" sz="1600" b="0" i="0" u="sng" dirty="0">
                <a:latin typeface="Century Gothic"/>
                <a:ea typeface="Century Gothic"/>
                <a:cs typeface="Century Gothic"/>
                <a:sym typeface="Century Gothic"/>
              </a:rPr>
              <a:t>Grades 1-6</a:t>
            </a:r>
            <a:endParaRPr lang="en-US" sz="16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1600" dirty="0"/>
              <a:t>Incident Logs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will warrant the following consequences (per trimester):</a:t>
            </a:r>
            <a:endParaRPr lang="en-US" sz="16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1600" b="0" i="0" u="none" strike="noStrike" cap="none" baseline="30000" dirty="0"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Warning</a:t>
            </a:r>
            <a:endParaRPr lang="en-US" sz="16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1600" b="0" i="0" u="none" strike="noStrike" cap="none" baseline="30000" dirty="0">
                <a:latin typeface="Century Gothic"/>
                <a:ea typeface="Century Gothic"/>
                <a:cs typeface="Century Gothic"/>
                <a:sym typeface="Century Gothic"/>
              </a:rPr>
              <a:t>nd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Loss of a recess and citizenship grade on the report card lowered one level</a:t>
            </a:r>
            <a:endParaRPr lang="en-US" sz="16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1600" b="0" i="0" u="none" strike="noStrike" cap="none" baseline="30000" dirty="0"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Office referral for 1 lunch detention</a:t>
            </a:r>
            <a:endParaRPr lang="en-US" sz="16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Char char="►"/>
            </a:pP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US" sz="1600" b="0" i="0" u="none" strike="noStrike" cap="none" baseline="30000" dirty="0"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16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: Parent/Student/Teacher Conference with an Administrator</a:t>
            </a:r>
            <a:endParaRPr lang="en-US" sz="1600" dirty="0"/>
          </a:p>
        </p:txBody>
      </p:sp>
      <p:pic>
        <p:nvPicPr>
          <p:cNvPr id="152" name="Google Shape;152;p6" descr="Image result for warning clip art"/>
          <p:cNvPicPr preferRelativeResize="0"/>
          <p:nvPr/>
        </p:nvPicPr>
        <p:blipFill rotWithShape="1">
          <a:blip r:embed="rId3"/>
          <a:stretch/>
        </p:blipFill>
        <p:spPr>
          <a:xfrm>
            <a:off x="6099238" y="1782981"/>
            <a:ext cx="2562161" cy="211378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B59DAB-F226-453A-B662-0EF30A877613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201F87D-46A5-58B5-9345-B5EFAD8AE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553" y="734121"/>
            <a:ext cx="7350188" cy="5450702"/>
          </a:xfrm>
        </p:spPr>
      </p:pic>
    </p:spTree>
    <p:extLst>
      <p:ext uri="{BB962C8B-B14F-4D97-AF65-F5344CB8AC3E}">
        <p14:creationId xmlns:p14="http://schemas.microsoft.com/office/powerpoint/2010/main" val="660030409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68-B139-49F8-B7A7-3274F958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0"/>
            <a:ext cx="9022080" cy="8191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Behavior Expectations in Class</a:t>
            </a:r>
            <a:endParaRPr lang="en-US" sz="43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DDF77-8D97-48CC-95E6-57808363454D}"/>
              </a:ext>
            </a:extLst>
          </p:cNvPr>
          <p:cNvSpPr txBox="1"/>
          <p:nvPr/>
        </p:nvSpPr>
        <p:spPr>
          <a:xfrm flipH="1">
            <a:off x="1228724" y="890547"/>
            <a:ext cx="6467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272AD-2ED0-4365-A9F9-177499A8DE6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8565AD4-54E8-E873-A4AA-FA756056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70" y="819151"/>
            <a:ext cx="5559606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E0BD8-8719-72F6-307E-19CF2AD693A3}"/>
              </a:ext>
            </a:extLst>
          </p:cNvPr>
          <p:cNvSpPr txBox="1"/>
          <p:nvPr/>
        </p:nvSpPr>
        <p:spPr>
          <a:xfrm>
            <a:off x="1554074" y="3376909"/>
            <a:ext cx="6248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Be Responsible</a:t>
            </a:r>
          </a:p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Be Respectful</a:t>
            </a:r>
          </a:p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Be Safe</a:t>
            </a:r>
          </a:p>
        </p:txBody>
      </p:sp>
    </p:spTree>
    <p:extLst>
      <p:ext uri="{BB962C8B-B14F-4D97-AF65-F5344CB8AC3E}">
        <p14:creationId xmlns:p14="http://schemas.microsoft.com/office/powerpoint/2010/main" val="1437802116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68-B139-49F8-B7A7-3274F958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0"/>
            <a:ext cx="9022080" cy="8191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Behavior Expectation Rewards</a:t>
            </a:r>
            <a:endParaRPr lang="en-US" sz="43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DDF77-8D97-48CC-95E6-57808363454D}"/>
              </a:ext>
            </a:extLst>
          </p:cNvPr>
          <p:cNvSpPr txBox="1"/>
          <p:nvPr/>
        </p:nvSpPr>
        <p:spPr>
          <a:xfrm flipH="1">
            <a:off x="1228724" y="890547"/>
            <a:ext cx="6467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Student’s will earn AIM High points for positive behavior both in the classroom and on the playground.</a:t>
            </a: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Students will be able to redeem points to purchase DESK PETS!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272AD-2ED0-4365-A9F9-177499A8DE6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717770-5C9C-43BE-A166-58C5135A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501431"/>
            <a:ext cx="4724400" cy="30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A098AE5-A214-47DE-A610-10DD8A06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983">
            <a:off x="234135" y="910176"/>
            <a:ext cx="1207733" cy="8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89EEF35-7BD8-484A-A44E-C1D4F71D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5418">
            <a:off x="7467600" y="819150"/>
            <a:ext cx="1287780" cy="9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36533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68-B139-49F8-B7A7-3274F958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" y="57151"/>
            <a:ext cx="9620250" cy="1009649"/>
          </a:xfrm>
        </p:spPr>
        <p:txBody>
          <a:bodyPr>
            <a:normAutofit fontScale="90000"/>
          </a:bodyPr>
          <a:lstStyle/>
          <a:p>
            <a:pPr algn="ctr"/>
            <a:r>
              <a:rPr lang="es" sz="4000" b="1" dirty="0">
                <a:latin typeface="Century Gothic" panose="020B0502020202020204" pitchFamily="34" charset="0"/>
                <a:ea typeface="Luckiest Guy"/>
                <a:cs typeface="Luckiest Guy"/>
                <a:sym typeface="Luckiest Guy"/>
              </a:rPr>
              <a:t>How does my student earn a Desk Pet?</a:t>
            </a:r>
            <a:endParaRPr lang="en-US" sz="43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DDF77-8D97-48CC-95E6-57808363454D}"/>
              </a:ext>
            </a:extLst>
          </p:cNvPr>
          <p:cNvSpPr txBox="1"/>
          <p:nvPr/>
        </p:nvSpPr>
        <p:spPr>
          <a:xfrm flipH="1">
            <a:off x="276223" y="866776"/>
            <a:ext cx="86125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9250">
              <a:buClr>
                <a:srgbClr val="FF614D"/>
              </a:buClr>
              <a:buSzPts val="1900"/>
              <a:buFont typeface="Bree Serif"/>
              <a:buChar char="●"/>
            </a:pPr>
            <a:r>
              <a:rPr lang="en-US" sz="2400" dirty="0">
                <a:latin typeface="Bree Serif"/>
                <a:ea typeface="Bree Serif"/>
                <a:cs typeface="Bree Serif"/>
                <a:sym typeface="Bree Serif"/>
              </a:rPr>
              <a:t>Follow directions quickly.</a:t>
            </a:r>
          </a:p>
          <a:p>
            <a:pPr marL="457200" indent="-349250">
              <a:buClr>
                <a:srgbClr val="FF614D"/>
              </a:buClr>
              <a:buSzPts val="1900"/>
              <a:buFont typeface="Bree Serif"/>
              <a:buChar char="●"/>
            </a:pPr>
            <a:r>
              <a:rPr lang="en-US" sz="2400" dirty="0">
                <a:latin typeface="Bree Serif"/>
                <a:ea typeface="Bree Serif"/>
                <a:cs typeface="Bree Serif"/>
                <a:sym typeface="Bree Serif"/>
              </a:rPr>
              <a:t>Be kind with words and actions.</a:t>
            </a:r>
          </a:p>
          <a:p>
            <a:pPr marL="457200" indent="-349250">
              <a:buClr>
                <a:srgbClr val="FF614D"/>
              </a:buClr>
              <a:buSzPts val="1900"/>
              <a:buFont typeface="Bree Serif"/>
              <a:buChar char="●"/>
            </a:pPr>
            <a:r>
              <a:rPr lang="en-US" sz="2400" dirty="0">
                <a:latin typeface="Bree Serif"/>
                <a:ea typeface="Bree Serif"/>
                <a:cs typeface="Bree Serif"/>
                <a:sym typeface="Bree Serif"/>
              </a:rPr>
              <a:t>Be ready to learn and have all necessary materials.</a:t>
            </a:r>
          </a:p>
          <a:p>
            <a:pPr marL="457200" indent="-349250">
              <a:buClr>
                <a:srgbClr val="FF614D"/>
              </a:buClr>
              <a:buSzPts val="1900"/>
              <a:buFont typeface="Bree Serif"/>
              <a:buChar char="●"/>
            </a:pPr>
            <a:r>
              <a:rPr lang="en-US" sz="2400" dirty="0">
                <a:latin typeface="Bree Serif"/>
                <a:ea typeface="Bree Serif"/>
                <a:cs typeface="Bree Serif"/>
                <a:sym typeface="Bree Serif"/>
              </a:rPr>
              <a:t>Stay focused in line. Stay distance and walk with a purpose.</a:t>
            </a:r>
          </a:p>
          <a:p>
            <a:pPr marL="457200" indent="-349250">
              <a:buClr>
                <a:srgbClr val="FF614D"/>
              </a:buClr>
              <a:buSzPts val="1900"/>
              <a:buFont typeface="Bree Serif"/>
              <a:buChar char="●"/>
            </a:pPr>
            <a:r>
              <a:rPr lang="en-US" sz="2400" dirty="0">
                <a:latin typeface="Bree Serif"/>
                <a:ea typeface="Bree Serif"/>
                <a:cs typeface="Bree Serif"/>
                <a:sym typeface="Bree Serif"/>
              </a:rPr>
              <a:t>Stay on task and complete class work.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solidFill>
                  <a:srgbClr val="424242"/>
                </a:solidFill>
                <a:latin typeface="Bree Serif"/>
                <a:ea typeface="Bree Serif"/>
                <a:cs typeface="Bree Serif"/>
                <a:sym typeface="Bree Serif"/>
              </a:rPr>
              <a:t>When students do these things, they can earn up to 5 points a day! “Marley’s Pet Shop” </a:t>
            </a:r>
          </a:p>
          <a:p>
            <a:pPr algn="ctr"/>
            <a:r>
              <a:rPr lang="en-US" sz="2800" dirty="0">
                <a:solidFill>
                  <a:srgbClr val="424242"/>
                </a:solidFill>
                <a:latin typeface="Bree Serif"/>
                <a:ea typeface="Bree Serif"/>
                <a:cs typeface="Bree Serif"/>
                <a:sym typeface="Bree Serif"/>
              </a:rPr>
              <a:t>will be open approximately every two weeks. </a:t>
            </a:r>
          </a:p>
          <a:p>
            <a:pPr algn="ctr"/>
            <a:r>
              <a:rPr lang="en-US" sz="2800" dirty="0">
                <a:solidFill>
                  <a:srgbClr val="424242"/>
                </a:solidFill>
                <a:latin typeface="Bree Serif"/>
                <a:ea typeface="Bree Serif"/>
                <a:cs typeface="Bree Serif"/>
                <a:sym typeface="Bree Serif"/>
              </a:rPr>
              <a:t>Students can buy; pets, accessories, food for their pets, and supplies to build their pet’s habitat.</a:t>
            </a:r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272AD-2ED0-4365-A9F9-177499A8DE6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C387199-9E9D-45BB-8324-0AB222AA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546" y="5755855"/>
            <a:ext cx="1000183" cy="1009649"/>
          </a:xfrm>
          <a:prstGeom prst="rect">
            <a:avLst/>
          </a:prstGeom>
        </p:spPr>
      </p:pic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7412536-43A3-4376-8D7F-3A192783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5737906"/>
            <a:ext cx="1000183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39412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About Me</a:t>
            </a:r>
            <a:endParaRPr lang="en-US" sz="4300" dirty="0"/>
          </a:p>
        </p:txBody>
      </p:sp>
      <p:sp>
        <p:nvSpPr>
          <p:cNvPr id="123" name="Google Shape;123;p2"/>
          <p:cNvSpPr txBox="1">
            <a:spLocks noGrp="1"/>
          </p:cNvSpPr>
          <p:nvPr>
            <p:ph idx="1"/>
          </p:nvPr>
        </p:nvSpPr>
        <p:spPr>
          <a:xfrm>
            <a:off x="628649" y="2013625"/>
            <a:ext cx="6067425" cy="41633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800"/>
              <a:buFont typeface="Noto Sans Symbols"/>
              <a:buNone/>
            </a:pPr>
            <a:endParaRPr lang="en-US" sz="1700" b="1" i="0" u="none" strike="noStrike" cap="none" dirty="0">
              <a:solidFill>
                <a:srgbClr val="99CC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3200"/>
              <a:buFont typeface="Noto Sans Symbols"/>
              <a:buNone/>
            </a:pPr>
            <a:r>
              <a:rPr lang="en-US" sz="2200" b="1" i="0" u="none" strike="noStrike" cap="none" dirty="0">
                <a:solidFill>
                  <a:srgbClr val="99CC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</a:t>
            </a:r>
            <a:r>
              <a:rPr lang="en-US" sz="2200" b="1" dirty="0">
                <a:solidFill>
                  <a:srgbClr val="99CC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Novick</a:t>
            </a:r>
            <a:endParaRPr lang="en-US" sz="2200" b="1" dirty="0">
              <a:solidFill>
                <a:srgbClr val="99CCFF"/>
              </a:solidFill>
            </a:endParaRPr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560"/>
              <a:buFont typeface="Noto Sans Symbols"/>
              <a:buChar char="►"/>
            </a:pPr>
            <a:r>
              <a:rPr lang="en-US" sz="17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Professional Experience:</a:t>
            </a:r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Bachelor of Arts, University of California, Riverside</a:t>
            </a:r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Master’s Degree in Curriculum and Instruction, Cal State San Bernardino</a:t>
            </a:r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dirty="0">
                <a:latin typeface="Century Gothic"/>
                <a:sym typeface="Century Gothic"/>
              </a:rPr>
              <a:t>Special Ed Credential</a:t>
            </a:r>
            <a:endParaRPr lang="en-US" sz="1400" dirty="0"/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Married with 5 cats and 2 dogs</a:t>
            </a:r>
          </a:p>
          <a:p>
            <a:pPr marL="1143000" marR="0" lvl="2" indent="-2286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Font typeface="Arial"/>
              <a:buChar char="•"/>
            </a:pPr>
            <a:r>
              <a:rPr lang="en-US" sz="1400" dirty="0">
                <a:latin typeface="Century Gothic"/>
                <a:sym typeface="Century Gothic"/>
              </a:rPr>
              <a:t>22</a:t>
            </a:r>
            <a:r>
              <a:rPr lang="en-US" sz="1400" baseline="30000" dirty="0">
                <a:latin typeface="Century Gothic"/>
                <a:sym typeface="Century Gothic"/>
              </a:rPr>
              <a:t>nd</a:t>
            </a:r>
            <a:r>
              <a:rPr lang="en-US" sz="1400" dirty="0">
                <a:latin typeface="Century Gothic"/>
                <a:sym typeface="Century Gothic"/>
              </a:rPr>
              <a:t> Year Teaching</a:t>
            </a:r>
            <a:endParaRPr lang="en-US" sz="2000" dirty="0"/>
          </a:p>
          <a:p>
            <a:pPr marL="914400" marR="0" lvl="2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920"/>
              <a:buNone/>
            </a:pPr>
            <a:endParaRPr lang="en-US" sz="1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68236-DB5F-4CE0-9114-AF63A60FE5A3}"/>
              </a:ext>
            </a:extLst>
          </p:cNvPr>
          <p:cNvSpPr/>
          <p:nvPr/>
        </p:nvSpPr>
        <p:spPr>
          <a:xfrm flipH="1">
            <a:off x="71117" y="-71120"/>
            <a:ext cx="9072879" cy="69291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person pointing at a screen&#10;&#10;Description automatically generated with low confidence">
            <a:extLst>
              <a:ext uri="{FF2B5EF4-FFF2-40B4-BE49-F238E27FC236}">
                <a16:creationId xmlns:a16="http://schemas.microsoft.com/office/drawing/2014/main" id="{F4E205FF-B645-4EBB-A0F8-F5D6D114C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71716" y="343098"/>
            <a:ext cx="2695181" cy="2695181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D568-B139-49F8-B7A7-3274F958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4" y="2722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300" b="1" dirty="0">
                <a:latin typeface="Century Gothic" panose="020B0502020202020204" pitchFamily="34" charset="0"/>
              </a:rPr>
              <a:t>Student Recognition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C0FE5B-88B2-499A-B90B-A4D78A05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2" y="2472898"/>
            <a:ext cx="1123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281D63-4202-4FE3-9D63-74D86A32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72" y="2641946"/>
            <a:ext cx="11049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DDF77-8D97-48CC-95E6-57808363454D}"/>
              </a:ext>
            </a:extLst>
          </p:cNvPr>
          <p:cNvSpPr txBox="1"/>
          <p:nvPr/>
        </p:nvSpPr>
        <p:spPr>
          <a:xfrm flipH="1">
            <a:off x="2716385" y="1127485"/>
            <a:ext cx="39751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There will be 3 awards assemblies this year. </a:t>
            </a:r>
          </a:p>
          <a:p>
            <a:pPr algn="ctr"/>
            <a:endParaRPr lang="en-US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Top Flight </a:t>
            </a:r>
            <a:endParaRPr lang="en-US" sz="20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Captain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Lieutenant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erfect attendance (no absences, and no more than 2 </a:t>
            </a:r>
            <a:r>
              <a:rPr lang="en-US" sz="2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tardies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or leaving school early)</a:t>
            </a:r>
            <a:endParaRPr lang="en-US" sz="20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272AD-2ED0-4365-A9F9-177499A8DE6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6388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EEB1EC"/>
              </a:buClr>
              <a:buSzPts val="4500"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We’re College Bound!</a:t>
            </a:r>
            <a:br>
              <a:rPr lang="en-US" sz="4500" b="1" i="0" u="none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Graduating Class of 2037!</a:t>
            </a:r>
            <a:br>
              <a:rPr lang="en-US" sz="3600" dirty="0">
                <a:latin typeface="Century Gothic" panose="020B0502020202020204" pitchFamily="34" charset="0"/>
              </a:rPr>
            </a:br>
            <a:endParaRPr dirty="0"/>
          </a:p>
        </p:txBody>
      </p:sp>
      <p:sp>
        <p:nvSpPr>
          <p:cNvPr id="226" name="Google Shape;226;p15"/>
          <p:cNvSpPr txBox="1"/>
          <p:nvPr/>
        </p:nvSpPr>
        <p:spPr>
          <a:xfrm>
            <a:off x="541337" y="4470910"/>
            <a:ext cx="80772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48CC3"/>
              </a:buClr>
              <a:buSzPts val="3200"/>
              <a:buFont typeface="Century Gothic"/>
              <a:buNone/>
            </a:pPr>
            <a:r>
              <a:rPr lang="en-US" sz="2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Wear College Bound shirt every Monday</a:t>
            </a:r>
            <a:r>
              <a:rPr lang="en-US" sz="20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48CC3"/>
              </a:buClr>
              <a:buSzPts val="3200"/>
              <a:buFont typeface="Century Gothic"/>
              <a:buNone/>
            </a:pPr>
            <a:r>
              <a:rPr lang="en-US" sz="20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Aviator shirt on Fridays!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541337" y="1852612"/>
            <a:ext cx="79057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Hawaii</a:t>
            </a:r>
            <a:endParaRPr dirty="0"/>
          </a:p>
        </p:txBody>
      </p:sp>
      <p:pic>
        <p:nvPicPr>
          <p:cNvPr id="228" name="Google Shape;2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507" y="2630641"/>
            <a:ext cx="2397125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31EE2B-64B2-417C-BA9C-DB56AA6E28F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215B924-9C29-6A8F-0870-886E12E21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862" y="1820862"/>
            <a:ext cx="2181225" cy="20955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872E124-1327-3C1E-90AC-365CD1100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51" y="2148743"/>
            <a:ext cx="2397125" cy="1593623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4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Birthdays</a:t>
            </a:r>
            <a:r>
              <a:rPr lang="en-US" sz="47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lang="en-US" sz="4700" dirty="0"/>
          </a:p>
        </p:txBody>
      </p:sp>
      <p:sp>
        <p:nvSpPr>
          <p:cNvPr id="217" name="Google Shape;217;p14"/>
          <p:cNvSpPr txBox="1">
            <a:spLocks noGrp="1"/>
          </p:cNvSpPr>
          <p:nvPr>
            <p:ph idx="1"/>
          </p:nvPr>
        </p:nvSpPr>
        <p:spPr>
          <a:xfrm>
            <a:off x="432928" y="2337261"/>
            <a:ext cx="5170932" cy="348386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►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Birthdays will be celebrated in class with a birthday song and dance.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►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treats or goodie bags allowed.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000" dirty="0"/>
          </a:p>
          <a:p>
            <a:pPr marL="342900" marR="0" lvl="0" indent="-2413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None/>
            </a:pPr>
            <a:endParaRPr lang="en-US" sz="19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14" descr="Image result for birthday balloons clip art"/>
          <p:cNvPicPr preferRelativeResize="0"/>
          <p:nvPr/>
        </p:nvPicPr>
        <p:blipFill rotWithShape="1">
          <a:blip r:embed="rId3"/>
          <a:stretch/>
        </p:blipFill>
        <p:spPr>
          <a:xfrm>
            <a:off x="6404232" y="329183"/>
            <a:ext cx="1997957" cy="3429969"/>
          </a:xfrm>
          <a:prstGeom prst="rect">
            <a:avLst/>
          </a:prstGeom>
          <a:noFill/>
        </p:spPr>
      </p:pic>
      <p:pic>
        <p:nvPicPr>
          <p:cNvPr id="218" name="Google Shape;218;p14" descr="Image result for birthday cake clip art"/>
          <p:cNvPicPr preferRelativeResize="0"/>
          <p:nvPr/>
        </p:nvPicPr>
        <p:blipFill rotWithShape="1">
          <a:blip r:embed="rId4"/>
          <a:stretch/>
        </p:blipFill>
        <p:spPr>
          <a:xfrm>
            <a:off x="5910843" y="4079193"/>
            <a:ext cx="2971019" cy="217627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60C58-18C3-4CD8-9382-57DEA90A2C68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8526" y="371719"/>
            <a:ext cx="4594473" cy="1906863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School Supplies</a:t>
            </a:r>
            <a:endParaRPr lang="en-US" sz="4300" dirty="0"/>
          </a:p>
        </p:txBody>
      </p:sp>
      <p:sp>
        <p:nvSpPr>
          <p:cNvPr id="240" name="Google Shape;240;p18"/>
          <p:cNvSpPr txBox="1">
            <a:spLocks noGrp="1"/>
          </p:cNvSpPr>
          <p:nvPr>
            <p:ph idx="1"/>
          </p:nvPr>
        </p:nvSpPr>
        <p:spPr>
          <a:xfrm>
            <a:off x="728526" y="2711395"/>
            <a:ext cx="3086100" cy="350843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-1524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400"/>
              <a:buFont typeface="Noto Sans Symbols"/>
              <a:buChar char="►"/>
            </a:pPr>
            <a:r>
              <a:rPr lang="en-US" sz="20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Please replenish necessary school supplies throughout the year as needed.</a:t>
            </a:r>
            <a:endParaRPr lang="en-US" sz="2000" dirty="0"/>
          </a:p>
          <a:p>
            <a:pPr marL="0" marR="0" lvl="2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80"/>
              <a:buFont typeface="Noto Sans Symbols"/>
              <a:buNone/>
            </a:pPr>
            <a:endParaRPr lang="en-US"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3" indent="-14224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Pencils, Paper, Crayons, Glue Sticks, etc.</a:t>
            </a:r>
            <a:endParaRPr lang="en-US" sz="2000" dirty="0"/>
          </a:p>
        </p:txBody>
      </p:sp>
      <p:pic>
        <p:nvPicPr>
          <p:cNvPr id="243" name="Google Shape;243;p18" descr="aug08_gluestick3"/>
          <p:cNvPicPr preferRelativeResize="0"/>
          <p:nvPr/>
        </p:nvPicPr>
        <p:blipFill rotWithShape="1">
          <a:blip r:embed="rId3"/>
          <a:stretch/>
        </p:blipFill>
        <p:spPr>
          <a:xfrm>
            <a:off x="6546109" y="566469"/>
            <a:ext cx="2160136" cy="1944122"/>
          </a:xfrm>
          <a:prstGeom prst="rect">
            <a:avLst/>
          </a:prstGeom>
          <a:noFill/>
        </p:spPr>
      </p:pic>
      <p:pic>
        <p:nvPicPr>
          <p:cNvPr id="241" name="Google Shape;241;p18" descr="2029302"/>
          <p:cNvPicPr preferRelativeResize="0"/>
          <p:nvPr/>
        </p:nvPicPr>
        <p:blipFill rotWithShape="1">
          <a:blip r:embed="rId4"/>
          <a:stretch/>
        </p:blipFill>
        <p:spPr>
          <a:xfrm>
            <a:off x="3974084" y="2650302"/>
            <a:ext cx="2300424" cy="2257999"/>
          </a:xfrm>
          <a:prstGeom prst="rect">
            <a:avLst/>
          </a:prstGeom>
          <a:noFill/>
        </p:spPr>
      </p:pic>
      <p:pic>
        <p:nvPicPr>
          <p:cNvPr id="242" name="Google Shape;242;p18" descr="aug08_scissors3"/>
          <p:cNvPicPr preferRelativeResize="0"/>
          <p:nvPr/>
        </p:nvPicPr>
        <p:blipFill rotWithShape="1">
          <a:blip r:embed="rId5"/>
          <a:stretch/>
        </p:blipFill>
        <p:spPr>
          <a:xfrm rot="711461">
            <a:off x="6677280" y="4497114"/>
            <a:ext cx="1607025" cy="1443598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C13C88-E0A4-4F24-B7FB-41B18B0333C2}"/>
              </a:ext>
            </a:extLst>
          </p:cNvPr>
          <p:cNvSpPr/>
          <p:nvPr/>
        </p:nvSpPr>
        <p:spPr>
          <a:xfrm flipH="1" flipV="1">
            <a:off x="60960" y="0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Aft>
                <a:spcPts val="0"/>
              </a:spcAft>
              <a:buClr>
                <a:srgbClr val="EEB1EC"/>
              </a:buClr>
              <a:buSzPts val="4500"/>
            </a:pPr>
            <a:r>
              <a:rPr lang="en-US" sz="4300" b="1" i="0" u="none" dirty="0">
                <a:latin typeface="Century Gothic" panose="020B0502020202020204" pitchFamily="34" charset="0"/>
                <a:sym typeface="Century Gothic"/>
              </a:rPr>
              <a:t>Classroom Donations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419100" y="1690690"/>
            <a:ext cx="4371973" cy="310038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b="0" i="0" u="none" dirty="0">
                <a:latin typeface="Century Gothic" panose="020B0502020202020204" pitchFamily="34" charset="0"/>
                <a:sym typeface="Century Gothic"/>
              </a:rPr>
              <a:t>White copy paper (8 ½ x 11)</a:t>
            </a:r>
          </a:p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Colored Copy Paper</a:t>
            </a:r>
          </a:p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Tissue Paper</a:t>
            </a:r>
            <a:r>
              <a:rPr lang="en-US" sz="2000" b="0" i="0" u="none" dirty="0">
                <a:latin typeface="Century Gothic" panose="020B0502020202020204" pitchFamily="34" charset="0"/>
                <a:sym typeface="Century Gothic"/>
              </a:rPr>
              <a:t> </a:t>
            </a:r>
          </a:p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b="0" i="0" u="none" dirty="0">
                <a:latin typeface="Century Gothic" panose="020B0502020202020204" pitchFamily="34" charset="0"/>
                <a:sym typeface="Century Gothic"/>
              </a:rPr>
              <a:t>Expo Markers</a:t>
            </a:r>
          </a:p>
          <a:p>
            <a:pPr marL="285750" marR="0" lvl="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b="0" i="0" u="none" dirty="0">
                <a:latin typeface="Century Gothic" panose="020B0502020202020204" pitchFamily="34" charset="0"/>
                <a:sym typeface="Century Gothic"/>
              </a:rPr>
              <a:t>Pencils</a:t>
            </a:r>
          </a:p>
          <a:p>
            <a:pPr marL="285750" marR="0" lvl="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Amazon Gift Cards</a:t>
            </a:r>
            <a:endParaRPr lang="en-US" sz="2000" b="0" i="0" u="none" dirty="0">
              <a:latin typeface="Century Gothic" panose="020B0502020202020204" pitchFamily="34" charset="0"/>
              <a:sym typeface="Century Gothic"/>
            </a:endParaRPr>
          </a:p>
          <a:p>
            <a:pPr marL="285750" marR="0" lvl="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Amazon Wish List (</a:t>
            </a:r>
            <a:r>
              <a:rPr lang="en-US" sz="2000" dirty="0" err="1">
                <a:latin typeface="Century Gothic" panose="020B0502020202020204" pitchFamily="34" charset="0"/>
                <a:sym typeface="Century Gothic"/>
              </a:rPr>
              <a:t>DeskPets</a:t>
            </a:r>
            <a:r>
              <a:rPr lang="en-US" sz="2000" dirty="0">
                <a:latin typeface="Century Gothic" panose="020B0502020202020204" pitchFamily="34" charset="0"/>
                <a:sym typeface="Century Gothic"/>
              </a:rPr>
              <a:t>) Located on my classroom webpage.</a:t>
            </a:r>
          </a:p>
          <a:p>
            <a:pPr marL="285750" marR="0" lvl="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endParaRPr lang="en-US" sz="1700" b="0" i="0" u="none" dirty="0">
              <a:sym typeface="Comic Sans MS"/>
            </a:endParaRPr>
          </a:p>
          <a:p>
            <a:pPr marL="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endParaRPr lang="en-US" sz="1700" b="0" i="0" u="none" dirty="0">
              <a:sym typeface="Comic Sans MS"/>
            </a:endParaRPr>
          </a:p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b="0" i="0" u="none" dirty="0">
              <a:sym typeface="Comic Sans MS"/>
            </a:endParaRPr>
          </a:p>
        </p:txBody>
      </p:sp>
      <p:pic>
        <p:nvPicPr>
          <p:cNvPr id="250" name="Google Shape;250;p19" descr="Image result for school supply clip art"/>
          <p:cNvPicPr preferRelativeResize="0"/>
          <p:nvPr/>
        </p:nvPicPr>
        <p:blipFill rotWithShape="1">
          <a:blip r:embed="rId3"/>
          <a:srcRect l="16976" r="29749" b="2"/>
          <a:stretch/>
        </p:blipFill>
        <p:spPr>
          <a:xfrm>
            <a:off x="4791074" y="1452470"/>
            <a:ext cx="3172557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8D0022-BC76-49D1-B457-6741174C4A4E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0" descr="Image result for parent conference clip art"/>
          <p:cNvPicPr preferRelativeResize="0"/>
          <p:nvPr/>
        </p:nvPicPr>
        <p:blipFill rotWithShape="1">
          <a:blip r:embed="rId3"/>
          <a:stretch/>
        </p:blipFill>
        <p:spPr>
          <a:xfrm>
            <a:off x="1844802" y="185682"/>
            <a:ext cx="5170932" cy="2223500"/>
          </a:xfrm>
          <a:prstGeom prst="rect">
            <a:avLst/>
          </a:prstGeom>
          <a:noFill/>
        </p:spPr>
      </p:pic>
      <p:sp>
        <p:nvSpPr>
          <p:cNvPr id="257" name="Google Shape;257;p20"/>
          <p:cNvSpPr txBox="1">
            <a:spLocks noGrp="1"/>
          </p:cNvSpPr>
          <p:nvPr>
            <p:ph idx="1"/>
          </p:nvPr>
        </p:nvSpPr>
        <p:spPr>
          <a:xfrm>
            <a:off x="2238375" y="2594865"/>
            <a:ext cx="5248275" cy="3291585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4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Parent-Teacher Conferences are  coming up. 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4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4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9/6 - 9/9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None/>
            </a:pPr>
            <a:r>
              <a:rPr lang="en-US" sz="2400" dirty="0">
                <a:latin typeface="Century Gothic"/>
                <a:ea typeface="Century Gothic"/>
                <a:cs typeface="Century Gothic"/>
                <a:sym typeface="Century Gothic"/>
              </a:rPr>
              <a:t>	These are minimum days!</a:t>
            </a:r>
            <a:endParaRPr lang="en-US" sz="24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4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24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Please sign up for a date/time on Sign-Up Genius on our classroom web page. Sign ups are available now!!!</a:t>
            </a: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4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None/>
            </a:pPr>
            <a:endParaRPr lang="en-US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0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endParaRPr lang="en-US" sz="2000" dirty="0"/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None/>
            </a:pPr>
            <a:endParaRPr lang="en-US" sz="19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None/>
            </a:pPr>
            <a:endParaRPr lang="en-US" sz="19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None/>
            </a:pPr>
            <a:endParaRPr lang="en-US" sz="19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E9A53-786B-4C76-980C-9049E9BFF686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A49185E0-733F-787B-EF23-9D56757A2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059" y="5467295"/>
            <a:ext cx="1209675" cy="12096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 descr="Image result for remind"/>
          <p:cNvPicPr preferRelativeResize="0"/>
          <p:nvPr/>
        </p:nvPicPr>
        <p:blipFill rotWithShape="1">
          <a:blip r:embed="rId3"/>
          <a:stretch/>
        </p:blipFill>
        <p:spPr>
          <a:xfrm>
            <a:off x="4828908" y="2286444"/>
            <a:ext cx="3400323" cy="177122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39D7EC-E290-4024-BBF0-6AF6F2A78F68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3A607BA-1EFA-B48F-5479-859121085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31" y="296332"/>
            <a:ext cx="4085167" cy="6561667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A74203-FAA1-40C7-AA4F-76BD133950B6}"/>
              </a:ext>
            </a:extLst>
          </p:cNvPr>
          <p:cNvSpPr txBox="1"/>
          <p:nvPr/>
        </p:nvSpPr>
        <p:spPr>
          <a:xfrm flipH="1">
            <a:off x="1015228" y="88717"/>
            <a:ext cx="762000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           Classroom Wishlist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algn="ctr"/>
            <a:r>
              <a:rPr lang="en-US" sz="1800" dirty="0">
                <a:latin typeface="Century Gothic" panose="020B0502020202020204" pitchFamily="34" charset="0"/>
              </a:rPr>
              <a:t>Raz-Kids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  <a:hlinkClick r:id="rId2"/>
              </a:rPr>
              <a:t>https://www.raz-kids.com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Online guided reading program with interactive </a:t>
            </a:r>
            <a:r>
              <a:rPr lang="en-US" dirty="0" err="1">
                <a:latin typeface="Century Gothic" panose="020B0502020202020204" pitchFamily="34" charset="0"/>
              </a:rPr>
              <a:t>ebooks</a:t>
            </a:r>
            <a:r>
              <a:rPr lang="en-US" dirty="0">
                <a:latin typeface="Century Gothic" panose="020B0502020202020204" pitchFamily="34" charset="0"/>
              </a:rPr>
              <a:t>, downloadable books, and reading quizzes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Amazon Classroom Wishlist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861A5-EBE6-4C9A-923E-8D831215A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98" y="4618938"/>
            <a:ext cx="2297192" cy="1406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A893DB-C764-4F78-8388-4F3F21D63F2C}"/>
              </a:ext>
            </a:extLst>
          </p:cNvPr>
          <p:cNvSpPr txBox="1"/>
          <p:nvPr/>
        </p:nvSpPr>
        <p:spPr>
          <a:xfrm rot="10800000" flipV="1">
            <a:off x="707418" y="6157794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@Jennifer-RandolphNovick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788CA-79DD-4497-9561-D11578C60406}"/>
              </a:ext>
            </a:extLst>
          </p:cNvPr>
          <p:cNvSpPr/>
          <p:nvPr/>
        </p:nvSpPr>
        <p:spPr>
          <a:xfrm flipH="1" flipV="1">
            <a:off x="45720" y="20319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29050773-1189-4B83-9E16-3051BF6CB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52606">
            <a:off x="6774280" y="11047"/>
            <a:ext cx="1760760" cy="116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861467-D933-4A23-84FB-913C345D1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900932">
            <a:off x="266395" y="149729"/>
            <a:ext cx="1823364" cy="18853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AF3269-7B4F-4887-B1B1-851E9D79B61A}"/>
              </a:ext>
            </a:extLst>
          </p:cNvPr>
          <p:cNvSpPr txBox="1"/>
          <p:nvPr/>
        </p:nvSpPr>
        <p:spPr>
          <a:xfrm rot="20156179" flipH="1">
            <a:off x="5197402" y="4812046"/>
            <a:ext cx="1539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Already purchased</a:t>
            </a:r>
          </a:p>
          <a:p>
            <a:pPr algn="ctr"/>
            <a:r>
              <a:rPr lang="en-US" sz="1400" dirty="0"/>
              <a:t>Requesting</a:t>
            </a:r>
          </a:p>
          <a:p>
            <a:pPr algn="ctr"/>
            <a:r>
              <a:rPr lang="en-US" sz="1400" dirty="0"/>
              <a:t> $ 5.00 per student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8ACBBB-6F78-4672-8A14-9091063D7BD8}"/>
              </a:ext>
            </a:extLst>
          </p:cNvPr>
          <p:cNvCxnSpPr>
            <a:cxnSpLocks/>
          </p:cNvCxnSpPr>
          <p:nvPr/>
        </p:nvCxnSpPr>
        <p:spPr>
          <a:xfrm>
            <a:off x="6389281" y="4973742"/>
            <a:ext cx="585250" cy="200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E581EF1-8B8E-41B3-AA3E-C73518A81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553" y="653488"/>
            <a:ext cx="1534490" cy="74818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D005AB-9864-46F7-97AF-ABC5502B0F24}"/>
              </a:ext>
            </a:extLst>
          </p:cNvPr>
          <p:cNvCxnSpPr>
            <a:cxnSpLocks/>
            <a:stCxn id="4" idx="0"/>
          </p:cNvCxnSpPr>
          <p:nvPr/>
        </p:nvCxnSpPr>
        <p:spPr>
          <a:xfrm flipH="1">
            <a:off x="6138856" y="732291"/>
            <a:ext cx="1587882" cy="74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E2143F-B0E9-4041-9A8C-9E755D5C69CA}"/>
              </a:ext>
            </a:extLst>
          </p:cNvPr>
          <p:cNvSpPr txBox="1"/>
          <p:nvPr/>
        </p:nvSpPr>
        <p:spPr>
          <a:xfrm>
            <a:off x="4200525" y="27146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E39D5-989F-41C1-A363-111A86520E49}"/>
              </a:ext>
            </a:extLst>
          </p:cNvPr>
          <p:cNvSpPr txBox="1"/>
          <p:nvPr/>
        </p:nvSpPr>
        <p:spPr>
          <a:xfrm rot="20069129">
            <a:off x="7085065" y="696273"/>
            <a:ext cx="1601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$ 118.00 yearly.</a:t>
            </a:r>
          </a:p>
          <a:p>
            <a:pPr algn="ctr"/>
            <a:r>
              <a:rPr lang="en-US" sz="1400" dirty="0"/>
              <a:t>Requesting</a:t>
            </a:r>
          </a:p>
          <a:p>
            <a:pPr algn="ctr"/>
            <a:r>
              <a:rPr lang="en-US" sz="1400" dirty="0"/>
              <a:t> $ 5.00 per student</a:t>
            </a: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AA98F52E-9712-40D6-BDEF-666B58530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52606">
            <a:off x="1487585" y="144477"/>
            <a:ext cx="1760760" cy="11658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FDD8F14-902F-DF4A-BD97-838AEE0321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464" y="4580151"/>
            <a:ext cx="1528908" cy="2038545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8EEDC4C5-D218-3752-4F70-777DFF8B4D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4553" y="3060733"/>
            <a:ext cx="1498822" cy="14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624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>
            <a:spLocks noGrp="1"/>
          </p:cNvSpPr>
          <p:nvPr>
            <p:ph idx="1"/>
          </p:nvPr>
        </p:nvSpPr>
        <p:spPr>
          <a:xfrm>
            <a:off x="360680" y="777069"/>
            <a:ext cx="5593079" cy="4393982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25000" lnSpcReduction="2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3600"/>
              <a:buFont typeface="Noto Sans Symbols"/>
              <a:buNone/>
            </a:pPr>
            <a:endParaRPr lang="en-US" sz="17200" b="1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3600"/>
              <a:buFont typeface="Noto Sans Symbols"/>
              <a:buNone/>
            </a:pPr>
            <a:r>
              <a:rPr lang="en-US" sz="17200" b="1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Contact Information</a:t>
            </a:r>
            <a:endParaRPr lang="en-US" sz="17200" b="0" i="0" u="none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640"/>
              <a:buFont typeface="Noto Sans Symbols"/>
              <a:buNone/>
            </a:pPr>
            <a:r>
              <a:rPr lang="en-US" sz="1700" b="0" i="0" u="none" dirty="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endParaRPr lang="en-US" sz="1700" dirty="0"/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endParaRPr lang="en-US" sz="80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Please feel free to send me a note or an email regarding any questions or concerns.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endParaRPr lang="en-US" sz="8000" dirty="0">
              <a:latin typeface="Century Gothic" panose="020B0502020202020204" pitchFamily="34" charset="0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 Cal Aero Preserve (909) 606-8531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dirty="0">
                <a:latin typeface="Century Gothic" panose="020B0502020202020204" pitchFamily="34" charset="0"/>
                <a:sym typeface="Century Gothic"/>
              </a:rPr>
              <a:t>      </a:t>
            </a:r>
            <a:endParaRPr lang="en-US" sz="8000" b="0" i="0" u="none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  Jennifer_Novick</a:t>
            </a:r>
            <a:r>
              <a:rPr lang="en-US" sz="8000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@chino.k12.ca.us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endParaRPr lang="en-US" sz="8000" b="0" i="0" u="none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I’m looking forward to a terrific year!</a:t>
            </a:r>
            <a:endParaRPr lang="en-US" sz="8000" dirty="0">
              <a:latin typeface="Century Gothic" panose="020B0502020202020204" pitchFamily="34" charset="0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160"/>
              <a:buFont typeface="Noto Sans Symbols"/>
              <a:buNone/>
            </a:pPr>
            <a:r>
              <a:rPr lang="en-US" sz="8000" b="0" i="0" u="none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                        Thank you ☺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640"/>
              <a:buFont typeface="Noto Sans Symbols"/>
              <a:buNone/>
            </a:pPr>
            <a:endParaRPr lang="en-US" sz="17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None/>
            </a:pPr>
            <a:endParaRPr lang="en-US" sz="1700" b="0" i="0" u="none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4638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520"/>
              <a:buFont typeface="Noto Sans Symbols"/>
              <a:buNone/>
            </a:pPr>
            <a:endParaRPr lang="en-US" sz="2900" b="0" i="0" u="none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6" name="Google Shape;266;p21" descr="Image result for phone clip art"/>
          <p:cNvPicPr preferRelativeResize="0"/>
          <p:nvPr/>
        </p:nvPicPr>
        <p:blipFill rotWithShape="1">
          <a:blip r:embed="rId3"/>
          <a:stretch/>
        </p:blipFill>
        <p:spPr>
          <a:xfrm>
            <a:off x="6089902" y="777069"/>
            <a:ext cx="2571497" cy="2571497"/>
          </a:xfrm>
          <a:prstGeom prst="rect">
            <a:avLst/>
          </a:prstGeom>
          <a:noFill/>
        </p:spPr>
      </p:pic>
      <p:pic>
        <p:nvPicPr>
          <p:cNvPr id="265" name="Google Shape;265;p21" descr="Image result for email clip art"/>
          <p:cNvPicPr preferRelativeResize="0"/>
          <p:nvPr/>
        </p:nvPicPr>
        <p:blipFill rotWithShape="1">
          <a:blip r:embed="rId4"/>
          <a:stretch/>
        </p:blipFill>
        <p:spPr>
          <a:xfrm>
            <a:off x="6089902" y="3509433"/>
            <a:ext cx="2571497" cy="192862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35F6A-EBA0-48EC-AF1C-73F77DA8F2E4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200"/>
              <a:buFont typeface="Century Gothic"/>
              <a:buNone/>
            </a:pPr>
            <a:r>
              <a:rPr lang="en-US" sz="4700" b="1" i="0" u="none">
                <a:latin typeface="Century Gothic"/>
                <a:ea typeface="Century Gothic"/>
                <a:cs typeface="Century Gothic"/>
                <a:sym typeface="Century Gothic"/>
              </a:rPr>
              <a:t>Goals for the Year</a:t>
            </a:r>
            <a:endParaRPr lang="en-US" sz="4700"/>
          </a:p>
        </p:txBody>
      </p:sp>
      <p:sp>
        <p:nvSpPr>
          <p:cNvPr id="130" name="Google Shape;130;p3"/>
          <p:cNvSpPr txBox="1"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fontScale="92500" lnSpcReduction="20000"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Century Gothic"/>
              <a:buAutoNum type="arabicPeriod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Have every student reach or exceed Common Core State and District standards.</a:t>
            </a:r>
            <a:endParaRPr lang="en-US"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Century Gothic"/>
              <a:buAutoNum type="arabicPeriod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Provide a safe, fun-filled, nurturing learning environment where children thrive.</a:t>
            </a:r>
            <a:endParaRPr lang="en-US"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Century Gothic"/>
              <a:buAutoNum type="arabicPeriod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Increase each child’s academic success in all subject areas.</a:t>
            </a:r>
            <a:endParaRPr lang="en-US"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Century Gothic"/>
              <a:buAutoNum type="arabicPeriod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Develop student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s’</a:t>
            </a: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 organizational skills and sense of responsibility.</a:t>
            </a:r>
            <a:endParaRPr lang="en-US" sz="2000" dirty="0"/>
          </a:p>
          <a:p>
            <a:pPr marL="342900" marR="0" lvl="0" indent="-20066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None/>
            </a:pPr>
            <a:endParaRPr lang="en-US" sz="16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/>
          <a:stretch/>
        </p:blipFill>
        <p:spPr>
          <a:xfrm>
            <a:off x="4574286" y="2057434"/>
            <a:ext cx="4094226" cy="2743131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1BDD7C-C1C2-4B26-92B1-7455604DF8D3}"/>
              </a:ext>
            </a:extLst>
          </p:cNvPr>
          <p:cNvSpPr/>
          <p:nvPr/>
        </p:nvSpPr>
        <p:spPr>
          <a:xfrm flipH="1">
            <a:off x="43688" y="0"/>
            <a:ext cx="9056914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2528887" y="468312"/>
            <a:ext cx="3886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dirty="0">
                <a:latin typeface="Century Gothic" panose="020B0502020202020204" pitchFamily="34" charset="0"/>
              </a:rPr>
              <a:t>Expectations</a:t>
            </a:r>
          </a:p>
        </p:txBody>
      </p:sp>
      <p:graphicFrame>
        <p:nvGraphicFramePr>
          <p:cNvPr id="140" name="Google Shape;137;p4">
            <a:extLst>
              <a:ext uri="{FF2B5EF4-FFF2-40B4-BE49-F238E27FC236}">
                <a16:creationId xmlns:a16="http://schemas.microsoft.com/office/drawing/2014/main" id="{BD1DFFE8-CEF0-471B-AC08-FE02EFED1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211992"/>
              </p:ext>
            </p:extLst>
          </p:nvPr>
        </p:nvGraphicFramePr>
        <p:xfrm>
          <a:off x="533400" y="1154112"/>
          <a:ext cx="8129587" cy="532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3F5DD6F-CB9E-4E1B-853A-343CEB0C54D6}"/>
              </a:ext>
            </a:extLst>
          </p:cNvPr>
          <p:cNvSpPr/>
          <p:nvPr/>
        </p:nvSpPr>
        <p:spPr>
          <a:xfrm flipH="1" flipV="1">
            <a:off x="0" y="-1"/>
            <a:ext cx="9144000" cy="683659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7F6934-DD94-486D-A892-E88B6ACA7B7A}"/>
              </a:ext>
            </a:extLst>
          </p:cNvPr>
          <p:cNvSpPr txBox="1"/>
          <p:nvPr/>
        </p:nvSpPr>
        <p:spPr>
          <a:xfrm>
            <a:off x="2184399" y="164232"/>
            <a:ext cx="496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Class Website</a:t>
            </a:r>
          </a:p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Access my website via Cal Aero Website under the classrooms tab.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797FD-A26D-453E-8535-78BE1652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77" y="3656825"/>
            <a:ext cx="3920434" cy="33840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954489-9D37-4A06-9887-D20D6B51FF61}"/>
              </a:ext>
            </a:extLst>
          </p:cNvPr>
          <p:cNvSpPr/>
          <p:nvPr/>
        </p:nvSpPr>
        <p:spPr>
          <a:xfrm flipH="1" flipV="1">
            <a:off x="0" y="1087"/>
            <a:ext cx="9144000" cy="685691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D504A-510C-F182-BE66-EDB5D2FCB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590" y="1733892"/>
            <a:ext cx="3720819" cy="19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9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  <a:prstGeom prst="rect">
            <a:avLst/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500"/>
              <a:buFont typeface="Century Gothic"/>
              <a:buNone/>
            </a:pPr>
            <a:r>
              <a:rPr lang="en-US" sz="43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Classwork</a:t>
            </a:r>
            <a:endParaRPr lang="en-US" sz="4300" dirty="0"/>
          </a:p>
        </p:txBody>
      </p:sp>
      <p:sp>
        <p:nvSpPr>
          <p:cNvPr id="193" name="Google Shape;193;p11"/>
          <p:cNvSpPr txBox="1"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fontScale="92500"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Char char="►"/>
            </a:pPr>
            <a:r>
              <a:rPr lang="en-US" sz="19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It is important that each student completes his/her classwork.  If classwork is not finished in the time allotted, the student </a:t>
            </a:r>
            <a:r>
              <a:rPr lang="en-US" sz="1900" b="0" i="1" u="none" dirty="0">
                <a:latin typeface="Century Gothic"/>
                <a:ea typeface="Century Gothic"/>
                <a:cs typeface="Century Gothic"/>
                <a:sym typeface="Century Gothic"/>
              </a:rPr>
              <a:t>may</a:t>
            </a:r>
            <a:r>
              <a:rPr lang="en-US" sz="19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 have to complete it at the during recess or at home.</a:t>
            </a:r>
            <a:r>
              <a:rPr lang="en-US" sz="1900" dirty="0">
                <a:latin typeface="Century Gothic"/>
                <a:ea typeface="Century Gothic"/>
                <a:cs typeface="Century Gothic"/>
                <a:sym typeface="Century Gothic"/>
              </a:rPr>
              <a:t> Make sure to check your child’s unfinished work section of his/her Aviator folder for any unfinished work nightly.</a:t>
            </a:r>
            <a:r>
              <a:rPr lang="en-US" sz="1900" b="0" i="0" u="none" dirty="0">
                <a:latin typeface="Century Gothic"/>
                <a:ea typeface="Century Gothic"/>
                <a:cs typeface="Century Gothic"/>
                <a:sym typeface="Century Gothic"/>
              </a:rPr>
              <a:t> To ensure that students always do their best, they may be asked to do an assignment over.</a:t>
            </a:r>
            <a:endParaRPr lang="en-US" sz="1900" dirty="0"/>
          </a:p>
          <a:p>
            <a:pPr marL="342900" marR="0" lvl="0" indent="-20066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2240"/>
              <a:buFont typeface="Noto Sans Symbols"/>
              <a:buNone/>
            </a:pPr>
            <a:endParaRPr lang="en-US" sz="1900" b="0" i="0" u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11" descr="Image result for class work"/>
          <p:cNvPicPr preferRelativeResize="0"/>
          <p:nvPr/>
        </p:nvPicPr>
        <p:blipFill rotWithShape="1">
          <a:blip r:embed="rId3"/>
          <a:stretch/>
        </p:blipFill>
        <p:spPr>
          <a:xfrm>
            <a:off x="4574286" y="1898783"/>
            <a:ext cx="4094226" cy="306043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CD7BA6-BCF1-4586-88A3-A3A4350DFF87}"/>
              </a:ext>
            </a:extLst>
          </p:cNvPr>
          <p:cNvSpPr/>
          <p:nvPr/>
        </p:nvSpPr>
        <p:spPr>
          <a:xfrm flipH="1" flipV="1">
            <a:off x="45720" y="-1"/>
            <a:ext cx="90982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482600" y="321734"/>
            <a:ext cx="5175895" cy="11357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EEB1EC"/>
              </a:buClr>
              <a:buSzPts val="4400"/>
              <a:buFont typeface="Century Gothic"/>
              <a:buNone/>
            </a:pPr>
            <a:br>
              <a:rPr lang="en-US" sz="26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6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McGraw-Hill Reading Wonders </a:t>
            </a:r>
            <a:endParaRPr lang="en-US" sz="2600" dirty="0"/>
          </a:p>
        </p:txBody>
      </p:sp>
      <p:sp>
        <p:nvSpPr>
          <p:cNvPr id="167" name="Google Shape;167;p8"/>
          <p:cNvSpPr txBox="1">
            <a:spLocks noGrp="1"/>
          </p:cNvSpPr>
          <p:nvPr>
            <p:ph idx="1"/>
          </p:nvPr>
        </p:nvSpPr>
        <p:spPr>
          <a:xfrm>
            <a:off x="482601" y="1782981"/>
            <a:ext cx="5175894" cy="4393982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Focus will be on:</a:t>
            </a:r>
            <a:r>
              <a:rPr lang="en-US" sz="20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US" sz="2000" b="1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Vocabulary Instruction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Reading Comprehension Skill Development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Phonics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Spelling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Grammar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Writing </a:t>
            </a:r>
            <a:endParaRPr lang="en-US" sz="20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600"/>
              <a:buFont typeface="Noto Sans Symbols"/>
              <a:buChar char="►"/>
            </a:pPr>
            <a:r>
              <a:rPr lang="en-US" sz="2000" b="1" i="0" u="none" dirty="0">
                <a:latin typeface="Century Gothic"/>
                <a:ea typeface="Century Gothic"/>
                <a:cs typeface="Century Gothic"/>
                <a:sym typeface="Century Gothic"/>
              </a:rPr>
              <a:t>Writing Domains:          </a:t>
            </a:r>
            <a:endParaRPr lang="en-US" sz="2000" b="1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Informational      </a:t>
            </a:r>
            <a:endParaRPr lang="en-US" sz="2000" dirty="0"/>
          </a:p>
          <a:p>
            <a:pPr marL="742950" marR="0" lvl="1" indent="-285750" rtl="0">
              <a:spcBef>
                <a:spcPts val="1000"/>
              </a:spcBef>
              <a:spcAft>
                <a:spcPts val="0"/>
              </a:spcAft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Narrative                 </a:t>
            </a:r>
            <a:endParaRPr lang="en-US" sz="2000" dirty="0"/>
          </a:p>
          <a:p>
            <a:pPr marL="742950" lvl="1" indent="-285750">
              <a:spcBef>
                <a:spcPts val="1000"/>
              </a:spcBef>
              <a:buClr>
                <a:srgbClr val="EF53A5"/>
              </a:buClr>
              <a:buSzPts val="1280"/>
              <a:buFont typeface="Noto Sans Symbols"/>
              <a:buChar char="►"/>
            </a:pPr>
            <a:r>
              <a:rPr lang="en-US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Opinion</a:t>
            </a:r>
            <a:endParaRPr lang="en-US" sz="2000" dirty="0"/>
          </a:p>
        </p:txBody>
      </p:sp>
      <p:pic>
        <p:nvPicPr>
          <p:cNvPr id="168" name="Google Shape;168;p8" descr="Wonders Literature Anthology, Grade 2 (ELEMENTARY CORE READING): Donald Bear; McGraw-Hill Education..."/>
          <p:cNvPicPr preferRelativeResize="0"/>
          <p:nvPr/>
        </p:nvPicPr>
        <p:blipFill rotWithShape="1">
          <a:blip r:embed="rId3"/>
          <a:srcRect l="4227" r="18784" b="-5"/>
          <a:stretch/>
        </p:blipFill>
        <p:spPr>
          <a:xfrm rot="740576">
            <a:off x="5686228" y="977006"/>
            <a:ext cx="2102915" cy="2635439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85042D-2185-450F-BADF-24364B9FA162}"/>
              </a:ext>
            </a:extLst>
          </p:cNvPr>
          <p:cNvSpPr/>
          <p:nvPr/>
        </p:nvSpPr>
        <p:spPr>
          <a:xfrm flipH="1" flipV="1">
            <a:off x="45720" y="-1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D43A4-C1CF-4D69-84D9-8578043FACA7}"/>
              </a:ext>
            </a:extLst>
          </p:cNvPr>
          <p:cNvSpPr txBox="1"/>
          <p:nvPr/>
        </p:nvSpPr>
        <p:spPr>
          <a:xfrm flipH="1">
            <a:off x="488632" y="135549"/>
            <a:ext cx="52564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300" b="1" dirty="0">
                <a:latin typeface="Century Gothic" panose="020B0502020202020204" pitchFamily="34" charset="0"/>
              </a:rPr>
              <a:t>ELA Curriculum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8A0CC-A65E-4D85-AA11-1504BE0BD389}"/>
              </a:ext>
            </a:extLst>
          </p:cNvPr>
          <p:cNvSpPr txBox="1"/>
          <p:nvPr/>
        </p:nvSpPr>
        <p:spPr>
          <a:xfrm>
            <a:off x="4816877" y="4156500"/>
            <a:ext cx="203562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Online Access:</a:t>
            </a:r>
          </a:p>
          <a:p>
            <a:pPr algn="ctr">
              <a:spcAft>
                <a:spcPts val="600"/>
              </a:spcAft>
            </a:pPr>
            <a:r>
              <a:rPr lang="en-US" sz="2000" b="0" i="0" dirty="0">
                <a:latin typeface="Century Gothic" panose="020B0502020202020204" pitchFamily="34" charset="0"/>
              </a:rPr>
              <a:t>Online access for students and parents can be found </a:t>
            </a:r>
            <a:r>
              <a:rPr lang="en-US" sz="2000" dirty="0">
                <a:latin typeface="Century Gothic" panose="020B0502020202020204" pitchFamily="34" charset="0"/>
              </a:rPr>
              <a:t>on</a:t>
            </a:r>
            <a:r>
              <a:rPr lang="en-US" sz="2000" b="0" i="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your child’s </a:t>
            </a:r>
            <a:r>
              <a:rPr lang="en-US" sz="2000" dirty="0" err="1">
                <a:latin typeface="Century Gothic" panose="020B0502020202020204" pitchFamily="34" charset="0"/>
              </a:rPr>
              <a:t>ClassLink</a:t>
            </a:r>
            <a:r>
              <a:rPr lang="en-US" sz="2000" dirty="0">
                <a:latin typeface="Century Gothic" panose="020B0502020202020204" pitchFamily="34" charset="0"/>
              </a:rPr>
              <a:t> account. </a:t>
            </a:r>
          </a:p>
          <a:p>
            <a:pPr algn="ctr">
              <a:spcAft>
                <a:spcPts val="600"/>
              </a:spcAft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A38477-7107-4609-B395-A76A883A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12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300" b="1" dirty="0">
                <a:latin typeface="Century Gothic" panose="020B0502020202020204" pitchFamily="34" charset="0"/>
              </a:rPr>
              <a:t>Math Curriculum</a:t>
            </a:r>
            <a:br>
              <a:rPr lang="en-US" sz="4300" b="1" dirty="0">
                <a:latin typeface="Century Gothic" panose="020B0502020202020204" pitchFamily="34" charset="0"/>
              </a:rPr>
            </a:br>
            <a:r>
              <a:rPr lang="en-US" sz="2900" b="1" dirty="0" err="1">
                <a:latin typeface="Century Gothic" panose="020B0502020202020204" pitchFamily="34" charset="0"/>
              </a:rPr>
              <a:t>Savvas</a:t>
            </a:r>
            <a:r>
              <a:rPr lang="en-US" sz="2900" b="1" dirty="0">
                <a:latin typeface="Century Gothic" panose="020B0502020202020204" pitchFamily="34" charset="0"/>
              </a:rPr>
              <a:t> Envision Math</a:t>
            </a:r>
          </a:p>
        </p:txBody>
      </p:sp>
      <p:graphicFrame>
        <p:nvGraphicFramePr>
          <p:cNvPr id="208" name="Google Shape;176;p9">
            <a:extLst>
              <a:ext uri="{FF2B5EF4-FFF2-40B4-BE49-F238E27FC236}">
                <a16:creationId xmlns:a16="http://schemas.microsoft.com/office/drawing/2014/main" id="{8DF83BB8-8232-4F05-B3E1-C0E4DA337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39434"/>
              </p:ext>
            </p:extLst>
          </p:nvPr>
        </p:nvGraphicFramePr>
        <p:xfrm>
          <a:off x="557815" y="1879601"/>
          <a:ext cx="4749228" cy="431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8" name="Google Shape;178;p9"/>
          <p:cNvPicPr preferRelativeResize="0"/>
          <p:nvPr/>
        </p:nvPicPr>
        <p:blipFill rotWithShape="1">
          <a:blip r:embed="rId8"/>
          <a:stretch/>
        </p:blipFill>
        <p:spPr>
          <a:xfrm rot="765011">
            <a:off x="5960706" y="1150289"/>
            <a:ext cx="2135933" cy="254579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E0B94A-3745-44F4-8207-3FB3B002B019}"/>
              </a:ext>
            </a:extLst>
          </p:cNvPr>
          <p:cNvSpPr/>
          <p:nvPr/>
        </p:nvSpPr>
        <p:spPr>
          <a:xfrm flipH="1" flipV="1">
            <a:off x="60960" y="0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DC24F-1898-4C2A-A4B3-8F82E49014B3}"/>
              </a:ext>
            </a:extLst>
          </p:cNvPr>
          <p:cNvSpPr txBox="1"/>
          <p:nvPr/>
        </p:nvSpPr>
        <p:spPr>
          <a:xfrm>
            <a:off x="5829300" y="3792772"/>
            <a:ext cx="2312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6CE33D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rgbClr val="6CE33D"/>
                </a:solidFill>
                <a:latin typeface="Comic Sans MS" panose="030F0702030302020204" pitchFamily="66" charset="0"/>
              </a:rPr>
              <a:t>Supplemental programs utilized daily on Chrome books in class.</a:t>
            </a: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Prodigy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Extra Math</a:t>
            </a:r>
          </a:p>
        </p:txBody>
      </p:sp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0DDE-D29F-4E7F-B15D-46E8365D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685800"/>
            <a:ext cx="8055428" cy="2952750"/>
          </a:xfrm>
        </p:spPr>
        <p:txBody>
          <a:bodyPr>
            <a:normAutofit fontScale="90000"/>
          </a:bodyPr>
          <a:lstStyle/>
          <a:p>
            <a:pPr algn="ctr" rtl="0" fontAlgn="base"/>
            <a:r>
              <a:rPr lang="en-US" sz="4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Other Core Subjects</a:t>
            </a:r>
            <a:br>
              <a:rPr lang="en-US" sz="43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br>
              <a:rPr lang="en-US" sz="27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English Language Development (ELD)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</a:t>
            </a:r>
            <a:r>
              <a:rPr lang="en-US" sz="2700" b="0" i="1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700" b="0" i="1" u="none" strike="noStrike" dirty="0">
                <a:solidFill>
                  <a:srgbClr val="FF3300"/>
                </a:solidFill>
                <a:effectLst/>
                <a:latin typeface="Century Gothic" panose="020B0502020202020204" pitchFamily="34" charset="0"/>
              </a:rPr>
              <a:t>Remediation, Intervention &amp; Enrichment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Social Studies- Houghton Mifflin-NGSS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Science- Twig- NGSS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(\(99999999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P.E. – Appropriate shoes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 Music- Once a week</a:t>
            </a:r>
            <a:r>
              <a:rPr lang="en-US" sz="2700" b="0" i="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US" sz="27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700" dirty="0">
                <a:solidFill>
                  <a:srgbClr val="000000"/>
                </a:solidFill>
                <a:latin typeface="Century Gothic" panose="020B0502020202020204" pitchFamily="34" charset="0"/>
              </a:rPr>
              <a:t>-</a:t>
            </a:r>
            <a:r>
              <a:rPr lang="en-US" sz="27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Library </a:t>
            </a:r>
            <a:br>
              <a:rPr lang="en-US" sz="27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en-US" sz="27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6877F-C6FA-4F51-A70F-3B18C009497B}"/>
              </a:ext>
            </a:extLst>
          </p:cNvPr>
          <p:cNvSpPr/>
          <p:nvPr/>
        </p:nvSpPr>
        <p:spPr>
          <a:xfrm flipH="1" flipV="1">
            <a:off x="60960" y="0"/>
            <a:ext cx="902208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pen Science for a Global Transformation: Call for Papers for a Special  Collection in Data Science Journal - CODATA, The Committee on Data for  Science and Technology">
            <a:extLst>
              <a:ext uri="{FF2B5EF4-FFF2-40B4-BE49-F238E27FC236}">
                <a16:creationId xmlns:a16="http://schemas.microsoft.com/office/drawing/2014/main" id="{89EEE436-7998-4750-BF4B-540F6E78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54" y="3733255"/>
            <a:ext cx="5113124" cy="26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13649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17322</TotalTime>
  <Words>1279</Words>
  <Application>Microsoft Office PowerPoint</Application>
  <PresentationFormat>On-screen Show (4:3)</PresentationFormat>
  <Paragraphs>220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Century Gothic</vt:lpstr>
      <vt:lpstr>Comic Sans MS</vt:lpstr>
      <vt:lpstr>Noto Sans Symbols</vt:lpstr>
      <vt:lpstr>Bree Serif</vt:lpstr>
      <vt:lpstr>Segoe UI</vt:lpstr>
      <vt:lpstr>Arial</vt:lpstr>
      <vt:lpstr>Calibri</vt:lpstr>
      <vt:lpstr>Calibri Light</vt:lpstr>
      <vt:lpstr>Aharoni</vt:lpstr>
      <vt:lpstr>Office Theme</vt:lpstr>
      <vt:lpstr>PowerPoint Presentation</vt:lpstr>
      <vt:lpstr>About Me</vt:lpstr>
      <vt:lpstr>Goals for the Year</vt:lpstr>
      <vt:lpstr>Expectations</vt:lpstr>
      <vt:lpstr>PowerPoint Presentation</vt:lpstr>
      <vt:lpstr>Classwork</vt:lpstr>
      <vt:lpstr> McGraw-Hill Reading Wonders </vt:lpstr>
      <vt:lpstr>Math Curriculum Savvas Envision Math</vt:lpstr>
      <vt:lpstr>Other Core Subjects  English Language Development (ELD)​ - Remediation, Intervention &amp; Enrichment​ - Social Studies- Houghton Mifflin-NGSS​ - Science- Twig- NGSS(\(99999999 - P.E. – Appropriate shoes​ - Music- Once a week​ -Library  </vt:lpstr>
      <vt:lpstr>Grading Policy</vt:lpstr>
      <vt:lpstr>Grading Scale</vt:lpstr>
      <vt:lpstr>               Homework*</vt:lpstr>
      <vt:lpstr>Absences</vt:lpstr>
      <vt:lpstr>School Wide Behavior Expectations</vt:lpstr>
      <vt:lpstr>Incident Logs</vt:lpstr>
      <vt:lpstr>PowerPoint Presentation</vt:lpstr>
      <vt:lpstr>Behavior Expectations in Class</vt:lpstr>
      <vt:lpstr>Behavior Expectation Rewards</vt:lpstr>
      <vt:lpstr>How does my student earn a Desk Pet?</vt:lpstr>
      <vt:lpstr>Student Recognition</vt:lpstr>
      <vt:lpstr>We’re College Bound! Graduating Class of 2037! </vt:lpstr>
      <vt:lpstr>Birthdays  </vt:lpstr>
      <vt:lpstr>School Supplies</vt:lpstr>
      <vt:lpstr>Classroom Donations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Conway</dc:creator>
  <cp:lastModifiedBy>Novick, Jennifer</cp:lastModifiedBy>
  <cp:revision>42</cp:revision>
  <dcterms:created xsi:type="dcterms:W3CDTF">2005-09-09T01:29:35Z</dcterms:created>
  <dcterms:modified xsi:type="dcterms:W3CDTF">2022-07-20T22:08:12Z</dcterms:modified>
</cp:coreProperties>
</file>